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4"/>
  </p:notesMasterIdLst>
  <p:sldIdLst>
    <p:sldId id="256" r:id="rId2"/>
    <p:sldId id="257" r:id="rId3"/>
    <p:sldId id="262" r:id="rId4"/>
    <p:sldId id="348" r:id="rId5"/>
    <p:sldId id="313" r:id="rId6"/>
    <p:sldId id="312" r:id="rId7"/>
    <p:sldId id="292" r:id="rId8"/>
    <p:sldId id="314" r:id="rId9"/>
    <p:sldId id="315" r:id="rId10"/>
    <p:sldId id="316" r:id="rId11"/>
    <p:sldId id="319" r:id="rId12"/>
    <p:sldId id="320" r:id="rId13"/>
    <p:sldId id="321" r:id="rId14"/>
    <p:sldId id="322" r:id="rId15"/>
    <p:sldId id="317" r:id="rId16"/>
    <p:sldId id="323" r:id="rId17"/>
    <p:sldId id="324" r:id="rId18"/>
    <p:sldId id="325" r:id="rId19"/>
    <p:sldId id="350" r:id="rId20"/>
    <p:sldId id="351" r:id="rId21"/>
    <p:sldId id="302" r:id="rId22"/>
    <p:sldId id="349" r:id="rId23"/>
    <p:sldId id="274" r:id="rId24"/>
    <p:sldId id="275" r:id="rId25"/>
    <p:sldId id="382" r:id="rId26"/>
    <p:sldId id="276" r:id="rId27"/>
    <p:sldId id="277" r:id="rId28"/>
    <p:sldId id="383" r:id="rId29"/>
    <p:sldId id="278" r:id="rId30"/>
    <p:sldId id="279" r:id="rId31"/>
    <p:sldId id="328" r:id="rId32"/>
    <p:sldId id="329" r:id="rId33"/>
    <p:sldId id="266" r:id="rId34"/>
    <p:sldId id="334" r:id="rId35"/>
    <p:sldId id="337" r:id="rId36"/>
    <p:sldId id="338" r:id="rId37"/>
    <p:sldId id="336" r:id="rId38"/>
    <p:sldId id="339" r:id="rId39"/>
    <p:sldId id="340" r:id="rId40"/>
    <p:sldId id="341" r:id="rId41"/>
    <p:sldId id="342" r:id="rId42"/>
    <p:sldId id="344" r:id="rId43"/>
    <p:sldId id="345" r:id="rId44"/>
    <p:sldId id="352" r:id="rId45"/>
    <p:sldId id="353" r:id="rId46"/>
    <p:sldId id="354" r:id="rId47"/>
    <p:sldId id="356" r:id="rId48"/>
    <p:sldId id="357" r:id="rId49"/>
    <p:sldId id="364" r:id="rId50"/>
    <p:sldId id="363" r:id="rId51"/>
    <p:sldId id="365" r:id="rId52"/>
    <p:sldId id="366" r:id="rId53"/>
    <p:sldId id="373" r:id="rId54"/>
    <p:sldId id="369" r:id="rId55"/>
    <p:sldId id="374" r:id="rId56"/>
    <p:sldId id="377" r:id="rId57"/>
    <p:sldId id="375" r:id="rId58"/>
    <p:sldId id="378" r:id="rId59"/>
    <p:sldId id="376" r:id="rId60"/>
    <p:sldId id="355" r:id="rId61"/>
    <p:sldId id="358" r:id="rId62"/>
    <p:sldId id="359" r:id="rId63"/>
    <p:sldId id="360" r:id="rId64"/>
    <p:sldId id="361" r:id="rId65"/>
    <p:sldId id="362" r:id="rId66"/>
    <p:sldId id="370" r:id="rId67"/>
    <p:sldId id="371" r:id="rId68"/>
    <p:sldId id="379" r:id="rId69"/>
    <p:sldId id="372" r:id="rId70"/>
    <p:sldId id="380" r:id="rId71"/>
    <p:sldId id="381" r:id="rId72"/>
    <p:sldId id="259" r:id="rId73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AD4"/>
    <a:srgbClr val="E5E9EF"/>
    <a:srgbClr val="9DE6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9" autoAdjust="0"/>
    <p:restoredTop sz="89840" autoAdjust="0"/>
  </p:normalViewPr>
  <p:slideViewPr>
    <p:cSldViewPr snapToGrid="0">
      <p:cViewPr varScale="1">
        <p:scale>
          <a:sx n="67" d="100"/>
          <a:sy n="67" d="100"/>
        </p:scale>
        <p:origin x="1819" y="62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19:3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19:22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1274 1878 24575,'-81'1'0,"-91"-3"0,154-1 0,1 0 0,1-2 0,-1 0 0,-22-9 0,20 6 0,-1 1 0,-27-5 0,6 1 0,0 0 0,1-3 0,0-2 0,1-1 0,1-1 0,-40-28 0,35 19 0,1-2 0,2-1 0,-51-51 0,61 46 0,0-1 0,3-2 0,-34-58 0,15 21 0,37 60 0,2-1 0,0 0 0,1 0 0,1 0 0,1-1 0,-5-26 0,-10-38 0,10 53 0,2 0 0,1 0 0,1 0 0,1-1 0,2 0 0,0 1 0,2-1 0,2 0 0,0 0 0,9-37 0,-8 54 0,-1-1 0,1 1 0,0 0 0,0 0 0,2 0 0,-1 0 0,1 0 0,1 1 0,0 0 0,13-17 0,5-4 0,-15 20 0,-1 1 0,1 0 0,14-13 0,3-3 0,-20 20 0,0 1 0,0-1 0,1 1 0,8-6 0,60-48 0,-55 43 0,2 0 0,33-22 0,-48 35 0,191-101 0,-162 91 0,0 1 0,73-14 0,29-9 0,-110 28 0,0 0 0,1 2 0,0 1 0,44-2 0,120 8 0,-79 1 0,-83-2 0,67 3 0,-86-2 0,-1 1 0,0 1 0,0-1 0,0 2 0,0-1 0,17 9 0,-14-5 0,0-1 0,1-1 0,17 4 0,-19-6 0,0 1 0,-1 0 0,1 1 0,-1 0 0,12 7 0,52 27 0,-52-28 0,34 21 0,-9-2 0,-29-19 0,36 27 0,-50-33 0,0 0 0,0 1 0,-1-1 0,0 1 0,0 0 0,-1 1 0,1-1 0,-1 1 0,5 12 0,17 49 0,20 80 0,-37-110 0,-1 1 0,-3 1 0,2 68 0,-6-87 0,-1 0 0,-2 1 0,0-1 0,-1 0 0,-10 37 0,-4-14 0,-2-1 0,-1-1 0,-2 0 0,-55 74 0,45-75 0,-1 0 0,-62 55 0,59-61 0,20-18 0,-2-1 0,0-1 0,-38 26 0,-328 158 0,356-184 0,-2-2 0,1-1 0,-40 9 0,-18 6 0,61-18 0,-1-1 0,1-1 0,-34 4 0,45-9-341,-1 1 0,0 0-1,-15 5 1,11-1-6485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19:2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1 597 24575,'0'-11'0,"1"0"0,1 1 0,0-1 0,0 1 0,1 0 0,1 0 0,0 0 0,0 0 0,1 0 0,0 1 0,7-10 0,11-13 0,44-48 0,-51 62 0,144-140 0,-112 107 0,58-46 0,-102 93 0,0 1 0,1-1 0,0 1 0,0 1 0,0-1 0,0 1 0,0 0 0,10-3 0,-13 4 0,0 1 0,-1 0 0,1 0 0,0 0 0,-1 0 0,1 0 0,0 0 0,0 0 0,-1 0 0,1 0 0,0 1 0,-1-1 0,1 1 0,-1 0 0,1-1 0,0 1 0,-1 0 0,0 0 0,1 0 0,-1 0 0,1 0 0,-1 0 0,0 0 0,0 0 0,0 1 0,0-1 0,1 0 0,-2 1 0,1-1 0,0 1 0,0-1 0,1 3 0,7 21 7,-1-1 0,-1 1 0,-1 1 0,-2-1 0,4 44-1,-8 133-214,-3-91-990,3-84-5628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19:26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24575,'-2'19'0,"0"0"0,0-1 0,-9 28 0,6-24 0,0 0 0,-1 23 0,4 214 0,4-135 0,-2-105 0,2 0 0,0-1 0,1 1 0,1-1 0,1 0 0,8 20 0,2-2 0,37 66 0,-42-88 0,1 0 0,1-1 0,0 0 0,0-1 0,21 15 0,-30-24 0,26 21 0,47 30 0,-66-47 0,1-1 0,0 0 0,1-1 0,0 0 0,0-1 0,0 0 0,0-1 0,17 2 0,10 1 0,69 19 0,-74-16 0,0 0 0,67 6 0,-64-11 0,0 2 0,0 1 0,-1 2 0,47 18 0,18 4 0,-82-26 0,1-2 0,40 2 0,-40-4 0,1 1 0,35 7 0,-11 3 0,-8-1 0,0-2 0,1-2 0,40 4 0,34 4 0,0 0 0,-89-12 0,1 0 0,24 8 0,-24-5 0,48 4 0,-47-7 0,43 10 0,-42-7 0,45 4 0,333-7 0,-205-6 0,3389 3 0,-3561-2 0,0 0 0,49-13 0,-16 2 0,3-1 0,-43 8 0,0 2 0,36-4 0,-23 7 0,1-1 0,-1-2 0,0-1 0,0-2 0,-1-1 0,56-21 0,-57 17 0,57-14 0,-55 17 0,56-22 0,-77 27 0,0 0 0,0 0 0,21-2 0,-25 5 0,-1 0 0,1-1 0,-1 1 0,1-1 0,-1-1 0,0 1 0,0-1 0,0-1 0,0 1 0,-1-1 0,1 0 0,7-7 0,4-6 0,0 1 0,1 1 0,1 1 0,32-18 0,-31 19 0,0-1 0,-1-1 0,-1-1 0,-1 0 0,0-2 0,-2 0 0,1-1 0,25-41 0,-34 49 0,0-1 0,0 0 0,-1 0 0,-1-1 0,0 1 0,0-1 0,-1-1 0,4-17 0,1-11 0,22-60 0,-31 100 0,0-1 0,0 0 0,0 0 0,0 0 0,0 0 0,-1 0 0,0 0 0,1 0 0,-1 0 0,0 0 0,0 0 0,-1 0 0,1 0 0,-1 0 0,0-4 0,-1 5 0,1 0 0,0 1 0,0-1 0,-1 0 0,0 0 0,1 1 0,-1-1 0,0 1 0,1 0 0,-1-1 0,0 1 0,0 0 0,0 0 0,0 0 0,0 0 0,0 1 0,0-1 0,-1 0 0,1 1 0,0-1 0,-4 1 0,-6-1 0,1 0 0,0 0 0,-1 1 0,1 1 0,-1 0 0,-14 4 0,19-4 0,0 1 0,0 0 0,0 0 0,1 1 0,-1 0 0,1 0 0,0 1 0,0 0 0,0 0 0,0 0 0,-7 8 0,-14 14 0,-1-1 0,-36 24 0,32-26 0,-43 41 0,96-81 0,0 1 0,32-19 0,-20 14 0,52-42 0,-74 54 0,1 0 0,0 1 0,0 0 0,1 1 0,-1 0 0,2 1 0,-1 1 0,1 0 0,0 1 0,24-5 0,-11 5 0,1 1 0,0 2 0,-1 0 0,46 5 0,-65-2 0,0 0 0,0 0 0,0 0 0,0 1 0,0 0 0,-1 0 0,1 1 0,-1 0 0,0 1 0,0-1 0,12 12 0,4 6 0,36 45 0,-31-34 0,41 37-1365,-52-50-5461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19:2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1051 1592 24575,'-9'0'0,"-12"0"0,0 0 0,0 1 0,0 2 0,-29 6 0,8 0 0,-75 6 0,4 0 0,53-8 0,0-2 0,-94-5 0,78-1 0,68 1 0,0 0 0,1-1 0,-1 0 0,0 0 0,0-1 0,0 0 0,0 0 0,1-1 0,0 0 0,-1 0 0,1-1 0,0 0 0,-6-5 0,2 0 0,1 0 0,0-1 0,1 0 0,0 0 0,1-1 0,-13-22 0,12 19 0,1 0 0,0 0 0,1-1 0,1 0 0,0 0 0,1 0 0,1-1 0,-4-24 0,-7-52 0,8 59 0,2 1 0,-1-35 0,4 18 0,5-220 0,-1 254 0,1 1 0,0 0 0,1 0 0,0 1 0,1-1 0,1 1 0,0 0 0,1 0 0,0 1 0,16-22 0,9-5 0,66-62 0,-22 24 0,-55 57 0,1 1 0,0 1 0,2 1 0,25-14 0,39-30 0,-57 41 0,0 0 0,1 2 0,1 1 0,0 2 0,57-17 0,6-5 0,-49 21 0,1 2 0,91-15 0,-2 2 0,-89 16 0,0 3 0,83-3 0,101 11 0,-98 3 0,247-3 0,-357 1 0,0 1 0,39 10 0,16 1 0,-68-12 0,0 1 0,-1 0 0,1 0 0,0 1 0,19 8 0,-24-8 0,-1 0 0,1 0 0,-1 1 0,0 0 0,0 0 0,0 0 0,-1 0 0,1 1 0,-1 0 0,0 0 0,6 9 0,2 9 0,0 1 0,9 28 0,-13-29 0,1-1 0,1-1 0,14 22 0,-10-18 0,-2 0 0,0 0 0,14 50 0,-11-32 0,-8-21 0,-1-1 0,-1 1 0,-2 0 0,3 37 0,-7 91 0,-1-63 0,2-78 0,-1-1 0,0 1 0,0-1 0,0 1 0,-1-1 0,0 0 0,-1 1 0,0-1 0,0-1 0,-1 1 0,0 0 0,0-1 0,-1 1 0,0-1 0,0-1 0,-1 1 0,1-1 0,-2 0 0,1 0 0,-1 0 0,-12 7 0,-18 12 0,-1-2 0,-1-1 0,-1-3 0,0-1 0,-86 25 0,21-4 0,72-25 0,0-1 0,-50 11 0,-73 19 0,119-30 0,0-2 0,-1-1 0,0-2 0,-69 5 0,65-10 0,1 2 0,-41 9 0,57-9 0,-34 10 0,39-10 0,-1 0 0,-39 4 0,-59 7 0,80-9 0,-56 2 0,32-8-1365,36-2-5461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0A0CC-9D30-4614-99C3-318FBFE899CD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D4D79-BBBF-4F4E-8943-4EBD73C9C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43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D4D79-BBBF-4F4E-8943-4EBD73C9CC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34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7ba8c7db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d7ba8c7db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Swin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 Transformer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오늘 오후에 배울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transformer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구조를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object detection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적용한 모델입니다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Self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접목 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D4D79-BBBF-4F4E-8943-4EBD73C9CCA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0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D4D79-BBBF-4F4E-8943-4EBD73C9CCA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6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D4D79-BBBF-4F4E-8943-4EBD73C9CCA0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881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D4D79-BBBF-4F4E-8943-4EBD73C9CCA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48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D4D79-BBBF-4F4E-8943-4EBD73C9CCA0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98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D4D79-BBBF-4F4E-8943-4EBD73C9CCA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08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D4D79-BBBF-4F4E-8943-4EBD73C9CCA0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94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D4D79-BBBF-4F4E-8943-4EBD73C9CCA0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3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D4D79-BBBF-4F4E-8943-4EBD73C9CCA0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51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824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D4D79-BBBF-4F4E-8943-4EBD73C9CCA0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833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22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7ba8c7db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d7ba8c7db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7ba8c7db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d7ba8c7db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40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7ba8c7db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1d7ba8c7db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8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85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05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7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9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4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27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4FEEA-2E09-45E2-8865-21710BB2C6D1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11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ensorflow/tpu/tree/master/models/official/efficientne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7AD2D1-04DC-4809-ACB0-B520B91D96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-1"/>
            <a:ext cx="10688972" cy="75596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D7E7BE-7311-4B94-906A-0A05BE962D39}"/>
              </a:ext>
            </a:extLst>
          </p:cNvPr>
          <p:cNvSpPr/>
          <p:nvPr/>
        </p:nvSpPr>
        <p:spPr>
          <a:xfrm>
            <a:off x="1443484" y="2240873"/>
            <a:ext cx="627941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spc="-150" dirty="0">
                <a:solidFill>
                  <a:schemeClr val="tx2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PROJECT PRESENTATION</a:t>
            </a:r>
            <a:endParaRPr lang="ko-KR" altLang="en-US" sz="4500" spc="-150" dirty="0">
              <a:solidFill>
                <a:schemeClr val="tx2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0741A3-79E8-4800-9B53-467BE12922BA}"/>
              </a:ext>
            </a:extLst>
          </p:cNvPr>
          <p:cNvSpPr/>
          <p:nvPr/>
        </p:nvSpPr>
        <p:spPr>
          <a:xfrm>
            <a:off x="1443484" y="5128076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2023.01.18</a:t>
            </a:r>
            <a:endParaRPr lang="ko-KR" altLang="en-US" sz="1200" dirty="0">
              <a:solidFill>
                <a:schemeClr val="tx2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6C942E-3EA1-4D54-A13A-ED40880E157C}"/>
              </a:ext>
            </a:extLst>
          </p:cNvPr>
          <p:cNvSpPr/>
          <p:nvPr/>
        </p:nvSpPr>
        <p:spPr>
          <a:xfrm>
            <a:off x="1443484" y="4796735"/>
            <a:ext cx="1020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Team 5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BABBAF-DA22-4B10-ABED-0CBE2E45A34D}"/>
              </a:ext>
            </a:extLst>
          </p:cNvPr>
          <p:cNvSpPr/>
          <p:nvPr/>
        </p:nvSpPr>
        <p:spPr>
          <a:xfrm>
            <a:off x="2375149" y="5004226"/>
            <a:ext cx="819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이성규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이승현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김민정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이주형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민안세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39F6C3-5A8F-42A5-831C-1F9295902743}"/>
              </a:ext>
            </a:extLst>
          </p:cNvPr>
          <p:cNvSpPr/>
          <p:nvPr/>
        </p:nvSpPr>
        <p:spPr>
          <a:xfrm>
            <a:off x="1443484" y="1707024"/>
            <a:ext cx="496629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spc="-150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Microsoft Ai School</a:t>
            </a:r>
            <a:endParaRPr lang="ko-KR" altLang="en-US" sz="4500" spc="-150" dirty="0">
              <a:solidFill>
                <a:schemeClr val="bg2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08D027-05F3-4EA6-9B0E-BA349E30804E}"/>
              </a:ext>
            </a:extLst>
          </p:cNvPr>
          <p:cNvSpPr/>
          <p:nvPr/>
        </p:nvSpPr>
        <p:spPr>
          <a:xfrm>
            <a:off x="8243536" y="1483439"/>
            <a:ext cx="13260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spc="-150" dirty="0">
                <a:solidFill>
                  <a:srgbClr val="E5E9EF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01</a:t>
            </a:r>
            <a:endParaRPr lang="ko-KR" altLang="en-US" sz="8000" b="1" spc="-150" dirty="0">
              <a:solidFill>
                <a:srgbClr val="E5E9EF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65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4833" y="2280014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직접 촬영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87998" y="2280013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Kaggle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8E5AAC-C570-F2E0-2870-15D4F827DFE1}"/>
              </a:ext>
            </a:extLst>
          </p:cNvPr>
          <p:cNvSpPr/>
          <p:nvPr/>
        </p:nvSpPr>
        <p:spPr>
          <a:xfrm>
            <a:off x="4578709" y="1015535"/>
            <a:ext cx="1534394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데이터 수집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D3CE58-F26A-1990-3492-79D84AD85C76}"/>
              </a:ext>
            </a:extLst>
          </p:cNvPr>
          <p:cNvSpPr/>
          <p:nvPr/>
        </p:nvSpPr>
        <p:spPr>
          <a:xfrm>
            <a:off x="4272417" y="3041853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인터넷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6006F0B-1C21-FF1B-E48A-8B33F870B2DB}"/>
              </a:ext>
            </a:extLst>
          </p:cNvPr>
          <p:cNvSpPr/>
          <p:nvPr/>
        </p:nvSpPr>
        <p:spPr>
          <a:xfrm>
            <a:off x="1849518" y="1518173"/>
            <a:ext cx="7152640" cy="3413760"/>
          </a:xfrm>
          <a:prstGeom prst="ellipse">
            <a:avLst/>
          </a:prstGeom>
          <a:noFill/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E3D7758-9AED-9AD0-287B-8BCD8705C103}"/>
              </a:ext>
            </a:extLst>
          </p:cNvPr>
          <p:cNvCxnSpPr/>
          <p:nvPr/>
        </p:nvCxnSpPr>
        <p:spPr>
          <a:xfrm>
            <a:off x="5345906" y="5019040"/>
            <a:ext cx="3401854" cy="1483360"/>
          </a:xfrm>
          <a:prstGeom prst="bentConnector3">
            <a:avLst>
              <a:gd name="adj1" fmla="val 124"/>
            </a:avLst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E7C23B-D1F7-7CA2-6E02-1673451EE3DF}"/>
              </a:ext>
            </a:extLst>
          </p:cNvPr>
          <p:cNvSpPr/>
          <p:nvPr/>
        </p:nvSpPr>
        <p:spPr>
          <a:xfrm>
            <a:off x="9002158" y="6030296"/>
            <a:ext cx="1502900" cy="94420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8E20AF-E54C-F74B-1827-1A0EF91A7DDE}"/>
              </a:ext>
            </a:extLst>
          </p:cNvPr>
          <p:cNvSpPr/>
          <p:nvPr/>
        </p:nvSpPr>
        <p:spPr>
          <a:xfrm>
            <a:off x="4610203" y="6041502"/>
            <a:ext cx="1502900" cy="94420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111D3-86CB-4551-DB95-2A704C3904E0}"/>
              </a:ext>
            </a:extLst>
          </p:cNvPr>
          <p:cNvSpPr txBox="1"/>
          <p:nvPr/>
        </p:nvSpPr>
        <p:spPr>
          <a:xfrm>
            <a:off x="2946400" y="2352319"/>
            <a:ext cx="5048044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/>
              <a:t>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C7BD14-85E2-9E17-B52D-0E1A1954601C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46768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22418" y="1391380"/>
            <a:ext cx="1838929" cy="1150939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36C7FE-2921-840D-43D5-583D6C9BF863}"/>
              </a:ext>
            </a:extLst>
          </p:cNvPr>
          <p:cNvSpPr/>
          <p:nvPr/>
        </p:nvSpPr>
        <p:spPr>
          <a:xfrm>
            <a:off x="7040880" y="1391379"/>
            <a:ext cx="1921173" cy="115094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GAN -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F7D5ADE-AD81-9275-491C-9FD9923B370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61347" y="1966850"/>
            <a:ext cx="1493518" cy="2097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45D9E67-CF7A-2780-AD7B-0FB7A386EE28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5454866" y="1966848"/>
            <a:ext cx="1586014" cy="2097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07EE0-0D2E-2C25-CE4C-A3F959C8FF3C}"/>
              </a:ext>
            </a:extLst>
          </p:cNvPr>
          <p:cNvSpPr/>
          <p:nvPr/>
        </p:nvSpPr>
        <p:spPr>
          <a:xfrm>
            <a:off x="4885904" y="2774224"/>
            <a:ext cx="1168927" cy="63544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Gradio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C73008-6715-AC52-9F75-2C97A9E856D2}"/>
              </a:ext>
            </a:extLst>
          </p:cNvPr>
          <p:cNvSpPr/>
          <p:nvPr/>
        </p:nvSpPr>
        <p:spPr>
          <a:xfrm>
            <a:off x="3969364" y="4166143"/>
            <a:ext cx="3071516" cy="2385633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 상 인터페이스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CBF8DEB4-13DB-DF86-DD08-146A8404AD23}"/>
              </a:ext>
            </a:extLst>
          </p:cNvPr>
          <p:cNvSpPr/>
          <p:nvPr/>
        </p:nvSpPr>
        <p:spPr>
          <a:xfrm>
            <a:off x="870962" y="5526452"/>
            <a:ext cx="1950720" cy="6920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( 1</a:t>
            </a:r>
            <a:r>
              <a:rPr lang="ko-KR" altLang="en-US" dirty="0">
                <a:solidFill>
                  <a:schemeClr val="tx1"/>
                </a:solidFill>
              </a:rPr>
              <a:t>번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번 탭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37F5B3-604E-D511-C649-AF3A0A44C3FD}"/>
              </a:ext>
            </a:extLst>
          </p:cNvPr>
          <p:cNvCxnSpPr>
            <a:cxnSpLocks/>
          </p:cNvCxnSpPr>
          <p:nvPr/>
        </p:nvCxnSpPr>
        <p:spPr>
          <a:xfrm flipV="1">
            <a:off x="2936240" y="5405120"/>
            <a:ext cx="1246484" cy="4673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4556BC-9F05-6E57-AA14-4B3DDB5F90E6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246722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22418" y="1391380"/>
            <a:ext cx="1838929" cy="1150939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36C7FE-2921-840D-43D5-583D6C9BF863}"/>
              </a:ext>
            </a:extLst>
          </p:cNvPr>
          <p:cNvSpPr/>
          <p:nvPr/>
        </p:nvSpPr>
        <p:spPr>
          <a:xfrm>
            <a:off x="7040880" y="1391379"/>
            <a:ext cx="1921173" cy="115094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GAN -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F7D5ADE-AD81-9275-491C-9FD9923B370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61347" y="1966850"/>
            <a:ext cx="1493518" cy="2097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45D9E67-CF7A-2780-AD7B-0FB7A386EE28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5454866" y="1966848"/>
            <a:ext cx="1586014" cy="2097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07EE0-0D2E-2C25-CE4C-A3F959C8FF3C}"/>
              </a:ext>
            </a:extLst>
          </p:cNvPr>
          <p:cNvSpPr/>
          <p:nvPr/>
        </p:nvSpPr>
        <p:spPr>
          <a:xfrm>
            <a:off x="4885904" y="2774224"/>
            <a:ext cx="1168927" cy="63544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Gradio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C73008-6715-AC52-9F75-2C97A9E856D2}"/>
              </a:ext>
            </a:extLst>
          </p:cNvPr>
          <p:cNvSpPr/>
          <p:nvPr/>
        </p:nvSpPr>
        <p:spPr>
          <a:xfrm>
            <a:off x="3969364" y="4166143"/>
            <a:ext cx="3071516" cy="2385633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 상 인터페이스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CBF8DEB4-13DB-DF86-DD08-146A8404AD23}"/>
              </a:ext>
            </a:extLst>
          </p:cNvPr>
          <p:cNvSpPr/>
          <p:nvPr/>
        </p:nvSpPr>
        <p:spPr>
          <a:xfrm>
            <a:off x="870962" y="5526452"/>
            <a:ext cx="1950720" cy="6920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( 1</a:t>
            </a:r>
            <a:r>
              <a:rPr lang="ko-KR" altLang="en-US" dirty="0">
                <a:solidFill>
                  <a:schemeClr val="tx1"/>
                </a:solidFill>
              </a:rPr>
              <a:t>번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번 탭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37F5B3-604E-D511-C649-AF3A0A44C3FD}"/>
              </a:ext>
            </a:extLst>
          </p:cNvPr>
          <p:cNvCxnSpPr>
            <a:cxnSpLocks/>
          </p:cNvCxnSpPr>
          <p:nvPr/>
        </p:nvCxnSpPr>
        <p:spPr>
          <a:xfrm flipV="1">
            <a:off x="2936240" y="5405120"/>
            <a:ext cx="1246484" cy="4673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6DC5F0-5817-0F75-8E96-788753D01395}"/>
              </a:ext>
            </a:extLst>
          </p:cNvPr>
          <p:cNvSpPr/>
          <p:nvPr/>
        </p:nvSpPr>
        <p:spPr>
          <a:xfrm>
            <a:off x="1846322" y="930783"/>
            <a:ext cx="7683758" cy="174129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0F9F69-74C6-CA29-4CD2-9D2825E9F225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383010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22418" y="1391380"/>
            <a:ext cx="1838929" cy="1150939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36C7FE-2921-840D-43D5-583D6C9BF863}"/>
              </a:ext>
            </a:extLst>
          </p:cNvPr>
          <p:cNvSpPr/>
          <p:nvPr/>
        </p:nvSpPr>
        <p:spPr>
          <a:xfrm>
            <a:off x="7040880" y="1391379"/>
            <a:ext cx="1921173" cy="115094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GAN -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F7D5ADE-AD81-9275-491C-9FD9923B370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61347" y="1966850"/>
            <a:ext cx="1493518" cy="2097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45D9E67-CF7A-2780-AD7B-0FB7A386EE28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5454866" y="1966848"/>
            <a:ext cx="1586014" cy="2097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07EE0-0D2E-2C25-CE4C-A3F959C8FF3C}"/>
              </a:ext>
            </a:extLst>
          </p:cNvPr>
          <p:cNvSpPr/>
          <p:nvPr/>
        </p:nvSpPr>
        <p:spPr>
          <a:xfrm>
            <a:off x="4885904" y="2774224"/>
            <a:ext cx="1168927" cy="63544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Gradio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C73008-6715-AC52-9F75-2C97A9E856D2}"/>
              </a:ext>
            </a:extLst>
          </p:cNvPr>
          <p:cNvSpPr/>
          <p:nvPr/>
        </p:nvSpPr>
        <p:spPr>
          <a:xfrm>
            <a:off x="3969364" y="4166143"/>
            <a:ext cx="3071516" cy="2385633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 상 인터페이스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CBF8DEB4-13DB-DF86-DD08-146A8404AD23}"/>
              </a:ext>
            </a:extLst>
          </p:cNvPr>
          <p:cNvSpPr/>
          <p:nvPr/>
        </p:nvSpPr>
        <p:spPr>
          <a:xfrm>
            <a:off x="870962" y="5526452"/>
            <a:ext cx="1950720" cy="6920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( 1</a:t>
            </a:r>
            <a:r>
              <a:rPr lang="ko-KR" altLang="en-US" dirty="0">
                <a:solidFill>
                  <a:schemeClr val="tx1"/>
                </a:solidFill>
              </a:rPr>
              <a:t>번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번 탭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37F5B3-604E-D511-C649-AF3A0A44C3FD}"/>
              </a:ext>
            </a:extLst>
          </p:cNvPr>
          <p:cNvCxnSpPr>
            <a:cxnSpLocks/>
          </p:cNvCxnSpPr>
          <p:nvPr/>
        </p:nvCxnSpPr>
        <p:spPr>
          <a:xfrm flipV="1">
            <a:off x="2936240" y="5405120"/>
            <a:ext cx="1246484" cy="4673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6DC5F0-5817-0F75-8E96-788753D01395}"/>
              </a:ext>
            </a:extLst>
          </p:cNvPr>
          <p:cNvSpPr/>
          <p:nvPr/>
        </p:nvSpPr>
        <p:spPr>
          <a:xfrm>
            <a:off x="1846322" y="930783"/>
            <a:ext cx="7683758" cy="174129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2FCC6ADB-2F3E-26D2-5464-79E749131F92}"/>
              </a:ext>
            </a:extLst>
          </p:cNvPr>
          <p:cNvSpPr/>
          <p:nvPr/>
        </p:nvSpPr>
        <p:spPr>
          <a:xfrm>
            <a:off x="1928474" y="1210548"/>
            <a:ext cx="2254250" cy="141046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0AD0F4C2-4E50-BF6F-7280-C7A7D520BBC5}"/>
              </a:ext>
            </a:extLst>
          </p:cNvPr>
          <p:cNvCxnSpPr>
            <a:stCxn id="10" idx="3"/>
          </p:cNvCxnSpPr>
          <p:nvPr/>
        </p:nvCxnSpPr>
        <p:spPr>
          <a:xfrm>
            <a:off x="4182724" y="1915779"/>
            <a:ext cx="1322398" cy="286958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13AA71-0908-27FB-11BD-32FE0CB2EC2A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197271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22418" y="1391380"/>
            <a:ext cx="1838929" cy="1150939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36C7FE-2921-840D-43D5-583D6C9BF863}"/>
              </a:ext>
            </a:extLst>
          </p:cNvPr>
          <p:cNvSpPr/>
          <p:nvPr/>
        </p:nvSpPr>
        <p:spPr>
          <a:xfrm>
            <a:off x="7040880" y="1391379"/>
            <a:ext cx="1921173" cy="115094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GAN -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F7D5ADE-AD81-9275-491C-9FD9923B370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61347" y="1966850"/>
            <a:ext cx="1493518" cy="2097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45D9E67-CF7A-2780-AD7B-0FB7A386EE28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5454866" y="1966848"/>
            <a:ext cx="1586014" cy="2097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07EE0-0D2E-2C25-CE4C-A3F959C8FF3C}"/>
              </a:ext>
            </a:extLst>
          </p:cNvPr>
          <p:cNvSpPr/>
          <p:nvPr/>
        </p:nvSpPr>
        <p:spPr>
          <a:xfrm>
            <a:off x="4885904" y="2774224"/>
            <a:ext cx="1168927" cy="63544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Gradio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C73008-6715-AC52-9F75-2C97A9E856D2}"/>
              </a:ext>
            </a:extLst>
          </p:cNvPr>
          <p:cNvSpPr/>
          <p:nvPr/>
        </p:nvSpPr>
        <p:spPr>
          <a:xfrm>
            <a:off x="3969364" y="4166143"/>
            <a:ext cx="3071516" cy="2385633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 상 인터페이스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CBF8DEB4-13DB-DF86-DD08-146A8404AD23}"/>
              </a:ext>
            </a:extLst>
          </p:cNvPr>
          <p:cNvSpPr/>
          <p:nvPr/>
        </p:nvSpPr>
        <p:spPr>
          <a:xfrm>
            <a:off x="8351122" y="5008927"/>
            <a:ext cx="1950720" cy="6920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 및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37F5B3-604E-D511-C649-AF3A0A44C3FD}"/>
              </a:ext>
            </a:extLst>
          </p:cNvPr>
          <p:cNvCxnSpPr>
            <a:cxnSpLocks/>
          </p:cNvCxnSpPr>
          <p:nvPr/>
        </p:nvCxnSpPr>
        <p:spPr>
          <a:xfrm>
            <a:off x="7203440" y="5354955"/>
            <a:ext cx="985122" cy="40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6DC5F0-5817-0F75-8E96-788753D01395}"/>
              </a:ext>
            </a:extLst>
          </p:cNvPr>
          <p:cNvSpPr/>
          <p:nvPr/>
        </p:nvSpPr>
        <p:spPr>
          <a:xfrm>
            <a:off x="1846322" y="930783"/>
            <a:ext cx="7683758" cy="174129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C780AC-01C3-01A7-6D9C-AC92CF4977C1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227106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22418" y="1391380"/>
            <a:ext cx="1838929" cy="1150939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36C7FE-2921-840D-43D5-583D6C9BF863}"/>
              </a:ext>
            </a:extLst>
          </p:cNvPr>
          <p:cNvSpPr/>
          <p:nvPr/>
        </p:nvSpPr>
        <p:spPr>
          <a:xfrm>
            <a:off x="7040880" y="1391379"/>
            <a:ext cx="1921173" cy="115094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GAN -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F7D5ADE-AD81-9275-491C-9FD9923B370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61347" y="1966850"/>
            <a:ext cx="1493518" cy="2097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45D9E67-CF7A-2780-AD7B-0FB7A386EE28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5454866" y="1966848"/>
            <a:ext cx="1586014" cy="2097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07EE0-0D2E-2C25-CE4C-A3F959C8FF3C}"/>
              </a:ext>
            </a:extLst>
          </p:cNvPr>
          <p:cNvSpPr/>
          <p:nvPr/>
        </p:nvSpPr>
        <p:spPr>
          <a:xfrm>
            <a:off x="4885904" y="2774224"/>
            <a:ext cx="1168927" cy="63544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Gradio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C73008-6715-AC52-9F75-2C97A9E856D2}"/>
              </a:ext>
            </a:extLst>
          </p:cNvPr>
          <p:cNvSpPr/>
          <p:nvPr/>
        </p:nvSpPr>
        <p:spPr>
          <a:xfrm>
            <a:off x="3969364" y="4166143"/>
            <a:ext cx="3071516" cy="2385633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 상 인터페이스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5634-2C10-8239-2808-C38037147E0F}"/>
              </a:ext>
            </a:extLst>
          </p:cNvPr>
          <p:cNvSpPr/>
          <p:nvPr/>
        </p:nvSpPr>
        <p:spPr>
          <a:xfrm>
            <a:off x="1846322" y="930783"/>
            <a:ext cx="7683758" cy="174129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46ECB88E-F2D0-FF79-5369-0103595F0C39}"/>
              </a:ext>
            </a:extLst>
          </p:cNvPr>
          <p:cNvSpPr/>
          <p:nvPr/>
        </p:nvSpPr>
        <p:spPr>
          <a:xfrm>
            <a:off x="698143" y="5526452"/>
            <a:ext cx="2123539" cy="6920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이미지 생성 요구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( 3 </a:t>
            </a:r>
            <a:r>
              <a:rPr lang="ko-KR" altLang="en-US" dirty="0">
                <a:solidFill>
                  <a:schemeClr val="tx1"/>
                </a:solidFill>
              </a:rPr>
              <a:t>번 탭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F6EA2DD-C690-4874-FAFC-A27EE75C3307}"/>
              </a:ext>
            </a:extLst>
          </p:cNvPr>
          <p:cNvCxnSpPr>
            <a:cxnSpLocks/>
          </p:cNvCxnSpPr>
          <p:nvPr/>
        </p:nvCxnSpPr>
        <p:spPr>
          <a:xfrm flipV="1">
            <a:off x="2936240" y="5405120"/>
            <a:ext cx="1246484" cy="4673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60FE01-4B7A-EE5F-2C78-CBC5AF8B19A6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2746617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22418" y="1391380"/>
            <a:ext cx="1838929" cy="1150939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36C7FE-2921-840D-43D5-583D6C9BF863}"/>
              </a:ext>
            </a:extLst>
          </p:cNvPr>
          <p:cNvSpPr/>
          <p:nvPr/>
        </p:nvSpPr>
        <p:spPr>
          <a:xfrm>
            <a:off x="7040880" y="1391379"/>
            <a:ext cx="1921173" cy="115094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GAN -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F7D5ADE-AD81-9275-491C-9FD9923B370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61347" y="1966850"/>
            <a:ext cx="1493518" cy="2097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45D9E67-CF7A-2780-AD7B-0FB7A386EE28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5454866" y="1966848"/>
            <a:ext cx="1586014" cy="2097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07EE0-0D2E-2C25-CE4C-A3F959C8FF3C}"/>
              </a:ext>
            </a:extLst>
          </p:cNvPr>
          <p:cNvSpPr/>
          <p:nvPr/>
        </p:nvSpPr>
        <p:spPr>
          <a:xfrm>
            <a:off x="4885904" y="2774224"/>
            <a:ext cx="1168927" cy="63544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Gradio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C73008-6715-AC52-9F75-2C97A9E856D2}"/>
              </a:ext>
            </a:extLst>
          </p:cNvPr>
          <p:cNvSpPr/>
          <p:nvPr/>
        </p:nvSpPr>
        <p:spPr>
          <a:xfrm>
            <a:off x="3969364" y="4166143"/>
            <a:ext cx="3071516" cy="2385633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 상 인터페이스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5634-2C10-8239-2808-C38037147E0F}"/>
              </a:ext>
            </a:extLst>
          </p:cNvPr>
          <p:cNvSpPr/>
          <p:nvPr/>
        </p:nvSpPr>
        <p:spPr>
          <a:xfrm>
            <a:off x="1846322" y="930783"/>
            <a:ext cx="7683758" cy="174129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46ECB88E-F2D0-FF79-5369-0103595F0C39}"/>
              </a:ext>
            </a:extLst>
          </p:cNvPr>
          <p:cNvSpPr/>
          <p:nvPr/>
        </p:nvSpPr>
        <p:spPr>
          <a:xfrm>
            <a:off x="698143" y="5526452"/>
            <a:ext cx="2123539" cy="6920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이미지 생성 요구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( 3 </a:t>
            </a:r>
            <a:r>
              <a:rPr lang="ko-KR" altLang="en-US" dirty="0">
                <a:solidFill>
                  <a:schemeClr val="tx1"/>
                </a:solidFill>
              </a:rPr>
              <a:t>번 탭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F6EA2DD-C690-4874-FAFC-A27EE75C3307}"/>
              </a:ext>
            </a:extLst>
          </p:cNvPr>
          <p:cNvCxnSpPr>
            <a:cxnSpLocks/>
          </p:cNvCxnSpPr>
          <p:nvPr/>
        </p:nvCxnSpPr>
        <p:spPr>
          <a:xfrm flipV="1">
            <a:off x="2936240" y="5405120"/>
            <a:ext cx="1246484" cy="4673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F635043B-A910-3C3B-324B-739A107DE720}"/>
              </a:ext>
            </a:extLst>
          </p:cNvPr>
          <p:cNvSpPr/>
          <p:nvPr/>
        </p:nvSpPr>
        <p:spPr>
          <a:xfrm>
            <a:off x="6855404" y="1253509"/>
            <a:ext cx="2254250" cy="141046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B00A65C-D267-A029-770D-59D205E00DE6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5454866" y="1958740"/>
            <a:ext cx="1400538" cy="2928856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7CBFBF-533F-EBFB-39D2-5FE8E86AB6B7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1660997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22418" y="1391380"/>
            <a:ext cx="1838929" cy="1150939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36C7FE-2921-840D-43D5-583D6C9BF863}"/>
              </a:ext>
            </a:extLst>
          </p:cNvPr>
          <p:cNvSpPr/>
          <p:nvPr/>
        </p:nvSpPr>
        <p:spPr>
          <a:xfrm>
            <a:off x="7040880" y="1391379"/>
            <a:ext cx="1921173" cy="115094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GAN -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F7D5ADE-AD81-9275-491C-9FD9923B370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61347" y="1966850"/>
            <a:ext cx="1493518" cy="2097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45D9E67-CF7A-2780-AD7B-0FB7A386EE28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5454866" y="1966848"/>
            <a:ext cx="1586014" cy="2097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07EE0-0D2E-2C25-CE4C-A3F959C8FF3C}"/>
              </a:ext>
            </a:extLst>
          </p:cNvPr>
          <p:cNvSpPr/>
          <p:nvPr/>
        </p:nvSpPr>
        <p:spPr>
          <a:xfrm>
            <a:off x="4885904" y="2774224"/>
            <a:ext cx="1168927" cy="63544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Gradio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C73008-6715-AC52-9F75-2C97A9E856D2}"/>
              </a:ext>
            </a:extLst>
          </p:cNvPr>
          <p:cNvSpPr/>
          <p:nvPr/>
        </p:nvSpPr>
        <p:spPr>
          <a:xfrm>
            <a:off x="3969364" y="4166143"/>
            <a:ext cx="3071516" cy="2385633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 상 인터페이스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5634-2C10-8239-2808-C38037147E0F}"/>
              </a:ext>
            </a:extLst>
          </p:cNvPr>
          <p:cNvSpPr/>
          <p:nvPr/>
        </p:nvSpPr>
        <p:spPr>
          <a:xfrm>
            <a:off x="1846322" y="930783"/>
            <a:ext cx="7683758" cy="174129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원형 31">
            <a:extLst>
              <a:ext uri="{FF2B5EF4-FFF2-40B4-BE49-F238E27FC236}">
                <a16:creationId xmlns:a16="http://schemas.microsoft.com/office/drawing/2014/main" id="{7323F422-05EA-28A8-B85A-3CB4FB33A6DB}"/>
              </a:ext>
            </a:extLst>
          </p:cNvPr>
          <p:cNvSpPr/>
          <p:nvPr/>
        </p:nvSpPr>
        <p:spPr>
          <a:xfrm flipH="1">
            <a:off x="6221001" y="2698597"/>
            <a:ext cx="2625807" cy="2549616"/>
          </a:xfrm>
          <a:prstGeom prst="circularArrow">
            <a:avLst>
              <a:gd name="adj1" fmla="val 4429"/>
              <a:gd name="adj2" fmla="val 1109887"/>
              <a:gd name="adj3" fmla="val 20418728"/>
              <a:gd name="adj4" fmla="val 4085462"/>
              <a:gd name="adj5" fmla="val 84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46ECB88E-F2D0-FF79-5369-0103595F0C39}"/>
              </a:ext>
            </a:extLst>
          </p:cNvPr>
          <p:cNvSpPr/>
          <p:nvPr/>
        </p:nvSpPr>
        <p:spPr>
          <a:xfrm>
            <a:off x="7279135" y="3474088"/>
            <a:ext cx="2123539" cy="69205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255F20-8B97-28BB-6382-E6B062F49DFF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386957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22418" y="1391380"/>
            <a:ext cx="1838929" cy="1150939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36C7FE-2921-840D-43D5-583D6C9BF863}"/>
              </a:ext>
            </a:extLst>
          </p:cNvPr>
          <p:cNvSpPr/>
          <p:nvPr/>
        </p:nvSpPr>
        <p:spPr>
          <a:xfrm>
            <a:off x="7040880" y="1391379"/>
            <a:ext cx="1921173" cy="1150940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GAN -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F7D5ADE-AD81-9275-491C-9FD9923B370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961347" y="1966850"/>
            <a:ext cx="1493518" cy="2097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45D9E67-CF7A-2780-AD7B-0FB7A386EE28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5454866" y="1966848"/>
            <a:ext cx="1586014" cy="2097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07EE0-0D2E-2C25-CE4C-A3F959C8FF3C}"/>
              </a:ext>
            </a:extLst>
          </p:cNvPr>
          <p:cNvSpPr/>
          <p:nvPr/>
        </p:nvSpPr>
        <p:spPr>
          <a:xfrm>
            <a:off x="4885904" y="2774224"/>
            <a:ext cx="1168927" cy="63544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Gradio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C73008-6715-AC52-9F75-2C97A9E856D2}"/>
              </a:ext>
            </a:extLst>
          </p:cNvPr>
          <p:cNvSpPr/>
          <p:nvPr/>
        </p:nvSpPr>
        <p:spPr>
          <a:xfrm>
            <a:off x="3969364" y="4166143"/>
            <a:ext cx="3071516" cy="2385633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 상 인터페이스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CBF8DEB4-13DB-DF86-DD08-146A8404AD23}"/>
              </a:ext>
            </a:extLst>
          </p:cNvPr>
          <p:cNvSpPr/>
          <p:nvPr/>
        </p:nvSpPr>
        <p:spPr>
          <a:xfrm>
            <a:off x="8351122" y="5008927"/>
            <a:ext cx="1950720" cy="6920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 및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37F5B3-604E-D511-C649-AF3A0A44C3FD}"/>
              </a:ext>
            </a:extLst>
          </p:cNvPr>
          <p:cNvCxnSpPr>
            <a:cxnSpLocks/>
          </p:cNvCxnSpPr>
          <p:nvPr/>
        </p:nvCxnSpPr>
        <p:spPr>
          <a:xfrm>
            <a:off x="7203440" y="5354955"/>
            <a:ext cx="985122" cy="40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6DC5F0-5817-0F75-8E96-788753D01395}"/>
              </a:ext>
            </a:extLst>
          </p:cNvPr>
          <p:cNvSpPr/>
          <p:nvPr/>
        </p:nvSpPr>
        <p:spPr>
          <a:xfrm>
            <a:off x="1846322" y="930783"/>
            <a:ext cx="7683758" cy="174129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36D7E5-54D7-614D-47C3-DBB6FA11AD72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249643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05261" y="1334231"/>
            <a:ext cx="1517999" cy="1111789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36D7E5-54D7-614D-47C3-DBB6FA11AD72}"/>
              </a:ext>
            </a:extLst>
          </p:cNvPr>
          <p:cNvSpPr/>
          <p:nvPr/>
        </p:nvSpPr>
        <p:spPr>
          <a:xfrm>
            <a:off x="4537019" y="340830"/>
            <a:ext cx="170751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사용된 모델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DC8C3F-F644-F2B7-CC99-B4669AF0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273" y="1676578"/>
            <a:ext cx="6791490" cy="3720719"/>
          </a:xfrm>
          <a:prstGeom prst="rect">
            <a:avLst/>
          </a:prstGeom>
        </p:spPr>
      </p:pic>
      <p:sp>
        <p:nvSpPr>
          <p:cNvPr id="14" name="Google Shape;369;p19">
            <a:extLst>
              <a:ext uri="{FF2B5EF4-FFF2-40B4-BE49-F238E27FC236}">
                <a16:creationId xmlns:a16="http://schemas.microsoft.com/office/drawing/2014/main" id="{0BAE095A-CB19-7C63-A08F-BC821796062C}"/>
              </a:ext>
            </a:extLst>
          </p:cNvPr>
          <p:cNvSpPr/>
          <p:nvPr/>
        </p:nvSpPr>
        <p:spPr>
          <a:xfrm>
            <a:off x="334163" y="4855125"/>
            <a:ext cx="9975697" cy="348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ResNet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이 나오기 전에는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네트워크가 깊어지면 학습이 잘 되지 않는 현상이 있어서 깊이 있는 신경망이 많지 않았으나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Identity map(skip connection)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을 추가하여 깊이 있게 쌓을 수 있도록 해준 모델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lang="ko-KR" altLang="en-US"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4529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94C6E46-0870-41B5-B822-693B85C92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6B63D52-9475-41F9-8543-C90329CDB64A}"/>
              </a:ext>
            </a:extLst>
          </p:cNvPr>
          <p:cNvSpPr/>
          <p:nvPr/>
        </p:nvSpPr>
        <p:spPr>
          <a:xfrm>
            <a:off x="1042416" y="1847088"/>
            <a:ext cx="9649397" cy="38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C001AC-A46C-4043-AFD8-26D78C71B56F}"/>
              </a:ext>
            </a:extLst>
          </p:cNvPr>
          <p:cNvSpPr/>
          <p:nvPr/>
        </p:nvSpPr>
        <p:spPr>
          <a:xfrm>
            <a:off x="2052" y="1856553"/>
            <a:ext cx="894060" cy="38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78693F-842B-4B8D-8BB7-C716CDCF3338}"/>
              </a:ext>
            </a:extLst>
          </p:cNvPr>
          <p:cNvSpPr/>
          <p:nvPr/>
        </p:nvSpPr>
        <p:spPr>
          <a:xfrm>
            <a:off x="2758550" y="2564485"/>
            <a:ext cx="1242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CHAPTER  1 </a:t>
            </a:r>
            <a:endParaRPr lang="ko-KR" altLang="en-US" sz="1400" b="1" i="1" dirty="0">
              <a:solidFill>
                <a:srgbClr val="C6DAD4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F22AD9-0C40-4A2E-86D1-4E9160830A0D}"/>
              </a:ext>
            </a:extLst>
          </p:cNvPr>
          <p:cNvSpPr/>
          <p:nvPr/>
        </p:nvSpPr>
        <p:spPr>
          <a:xfrm>
            <a:off x="4050047" y="2484371"/>
            <a:ext cx="182293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프로젝트 설명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A1AC4F-E86A-4C4E-A8F8-5C2215ED0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3" y="1835209"/>
            <a:ext cx="618745" cy="388925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7F9C8F7-DF8F-4B7E-AF3E-F45AA275B2EB}"/>
              </a:ext>
            </a:extLst>
          </p:cNvPr>
          <p:cNvSpPr/>
          <p:nvPr/>
        </p:nvSpPr>
        <p:spPr>
          <a:xfrm>
            <a:off x="2745963" y="4028761"/>
            <a:ext cx="11817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CHAPTER  3 </a:t>
            </a:r>
            <a:endParaRPr lang="ko-KR" altLang="en-US" sz="1400" b="1" i="1" dirty="0">
              <a:solidFill>
                <a:srgbClr val="C6DAD4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7FB3DE-CE77-4A2F-A731-44B33A808EF0}"/>
              </a:ext>
            </a:extLst>
          </p:cNvPr>
          <p:cNvSpPr/>
          <p:nvPr/>
        </p:nvSpPr>
        <p:spPr>
          <a:xfrm>
            <a:off x="6284733" y="2564485"/>
            <a:ext cx="11817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CHAPTER  2 </a:t>
            </a:r>
            <a:endParaRPr lang="ko-KR" altLang="en-US" sz="1400" b="1" i="1" dirty="0">
              <a:solidFill>
                <a:srgbClr val="C6DAD4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9BCBBE-C13F-4E65-8D04-BF7ACF1C6B88}"/>
              </a:ext>
            </a:extLst>
          </p:cNvPr>
          <p:cNvSpPr/>
          <p:nvPr/>
        </p:nvSpPr>
        <p:spPr>
          <a:xfrm>
            <a:off x="6297976" y="4028761"/>
            <a:ext cx="11817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CHAPTER  4 </a:t>
            </a:r>
            <a:endParaRPr lang="ko-KR" altLang="en-US" sz="1400" b="1" i="1" dirty="0">
              <a:solidFill>
                <a:srgbClr val="C6DAD4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201A98-C385-4615-90A0-985E57CD2126}"/>
              </a:ext>
            </a:extLst>
          </p:cNvPr>
          <p:cNvCxnSpPr/>
          <p:nvPr/>
        </p:nvCxnSpPr>
        <p:spPr>
          <a:xfrm>
            <a:off x="2866030" y="2484371"/>
            <a:ext cx="907576" cy="0"/>
          </a:xfrm>
          <a:prstGeom prst="line">
            <a:avLst/>
          </a:prstGeom>
          <a:ln w="28575">
            <a:solidFill>
              <a:srgbClr val="C6DAD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339E37C-C8C7-456A-B4A9-74D43FA945D1}"/>
              </a:ext>
            </a:extLst>
          </p:cNvPr>
          <p:cNvCxnSpPr/>
          <p:nvPr/>
        </p:nvCxnSpPr>
        <p:spPr>
          <a:xfrm>
            <a:off x="2883042" y="3995085"/>
            <a:ext cx="907576" cy="0"/>
          </a:xfrm>
          <a:prstGeom prst="line">
            <a:avLst/>
          </a:prstGeom>
          <a:ln w="28575">
            <a:solidFill>
              <a:srgbClr val="C6DAD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494444A-91B7-4DF1-8C3F-552E7909A66B}"/>
              </a:ext>
            </a:extLst>
          </p:cNvPr>
          <p:cNvCxnSpPr/>
          <p:nvPr/>
        </p:nvCxnSpPr>
        <p:spPr>
          <a:xfrm>
            <a:off x="6375732" y="2484371"/>
            <a:ext cx="907576" cy="0"/>
          </a:xfrm>
          <a:prstGeom prst="line">
            <a:avLst/>
          </a:prstGeom>
          <a:ln w="28575">
            <a:solidFill>
              <a:srgbClr val="C6DAD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34063F8-E3EA-4C17-8712-FA208648700C}"/>
              </a:ext>
            </a:extLst>
          </p:cNvPr>
          <p:cNvCxnSpPr/>
          <p:nvPr/>
        </p:nvCxnSpPr>
        <p:spPr>
          <a:xfrm>
            <a:off x="6375732" y="3997838"/>
            <a:ext cx="907576" cy="0"/>
          </a:xfrm>
          <a:prstGeom prst="line">
            <a:avLst/>
          </a:prstGeom>
          <a:ln w="28575">
            <a:solidFill>
              <a:srgbClr val="C6DAD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85503F9-A933-4378-8E76-6302A777DAF9}"/>
              </a:ext>
            </a:extLst>
          </p:cNvPr>
          <p:cNvSpPr/>
          <p:nvPr/>
        </p:nvSpPr>
        <p:spPr>
          <a:xfrm>
            <a:off x="7677083" y="2484371"/>
            <a:ext cx="1321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프로젝트 시연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7A17598-5F98-4A36-9D26-49CF986E751E}"/>
              </a:ext>
            </a:extLst>
          </p:cNvPr>
          <p:cNvSpPr/>
          <p:nvPr/>
        </p:nvSpPr>
        <p:spPr>
          <a:xfrm>
            <a:off x="7678897" y="3964307"/>
            <a:ext cx="140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FC7D45-5089-91DB-96D7-CF3BF511B17E}"/>
              </a:ext>
            </a:extLst>
          </p:cNvPr>
          <p:cNvSpPr/>
          <p:nvPr/>
        </p:nvSpPr>
        <p:spPr>
          <a:xfrm>
            <a:off x="4044179" y="3964307"/>
            <a:ext cx="1822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프로젝트 제작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첼린지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9D3E16-6693-4462-AB7C-CF17605E0D10}"/>
              </a:ext>
            </a:extLst>
          </p:cNvPr>
          <p:cNvSpPr/>
          <p:nvPr/>
        </p:nvSpPr>
        <p:spPr>
          <a:xfrm>
            <a:off x="4044179" y="3024284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사용된 모델</a:t>
            </a:r>
          </a:p>
        </p:txBody>
      </p:sp>
    </p:spTree>
    <p:extLst>
      <p:ext uri="{BB962C8B-B14F-4D97-AF65-F5344CB8AC3E}">
        <p14:creationId xmlns:p14="http://schemas.microsoft.com/office/powerpoint/2010/main" val="229105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36D7E5-54D7-614D-47C3-DBB6FA11AD72}"/>
              </a:ext>
            </a:extLst>
          </p:cNvPr>
          <p:cNvSpPr/>
          <p:nvPr/>
        </p:nvSpPr>
        <p:spPr>
          <a:xfrm>
            <a:off x="4537019" y="340830"/>
            <a:ext cx="170751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사용된 모델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5E82B7-D3CA-7B3A-10CC-46DA172FEE83}"/>
              </a:ext>
            </a:extLst>
          </p:cNvPr>
          <p:cNvSpPr/>
          <p:nvPr/>
        </p:nvSpPr>
        <p:spPr>
          <a:xfrm>
            <a:off x="1705261" y="1334231"/>
            <a:ext cx="1517999" cy="1111789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(GAN -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5" name="Google Shape;369;p19">
            <a:extLst>
              <a:ext uri="{FF2B5EF4-FFF2-40B4-BE49-F238E27FC236}">
                <a16:creationId xmlns:a16="http://schemas.microsoft.com/office/drawing/2014/main" id="{8939C215-B136-493A-E40C-D4860A536154}"/>
              </a:ext>
            </a:extLst>
          </p:cNvPr>
          <p:cNvSpPr/>
          <p:nvPr/>
        </p:nvSpPr>
        <p:spPr>
          <a:xfrm>
            <a:off x="3322972" y="946723"/>
            <a:ext cx="9975697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- </a:t>
            </a:r>
            <a:r>
              <a:rPr lang="en-US" altLang="ko-KR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lan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Goodfellow(2014)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에서 제안한 네트워크 모델</a:t>
            </a:r>
            <a:endParaRPr lang="en-US" altLang="ko-KR"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- 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비지도학습의 대표적 알고리즘</a:t>
            </a:r>
            <a:endParaRPr lang="en-US" altLang="ko-KR"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- 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서로 대립하는 역할의 두 모델이 경쟁하여 학습하는 방법론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" name="Google Shape;369;p19">
            <a:extLst>
              <a:ext uri="{FF2B5EF4-FFF2-40B4-BE49-F238E27FC236}">
                <a16:creationId xmlns:a16="http://schemas.microsoft.com/office/drawing/2014/main" id="{C42F7967-5894-396E-B21D-1CC4E0028A88}"/>
              </a:ext>
            </a:extLst>
          </p:cNvPr>
          <p:cNvSpPr/>
          <p:nvPr/>
        </p:nvSpPr>
        <p:spPr>
          <a:xfrm>
            <a:off x="296715" y="4581667"/>
            <a:ext cx="9975697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Generator 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모델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(G)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은 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Discriminator 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모델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(D)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을 속이기 위해 최대한 진짜 같은 데이터 제작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D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모델은 위조 데이터와 진짜 데이터를 감별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D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의 예측 결과에 따라 각 모델의 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Loss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가 결정되고 서로 학습을 반복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이런 경쟁 구도 속에서 두 모델의 능력이 상호 발전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결론적으로는 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G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모델은 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D</a:t>
            </a:r>
            <a:r>
              <a:rPr lang="ko-KR" alt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모델이 구별하기 힘들 정도로 진짜 같은 데이터 </a:t>
            </a:r>
            <a:r>
              <a:rPr lang="ko-KR" alt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만듬</a:t>
            </a:r>
            <a:r>
              <a:rPr lang="en-US" altLang="ko-KR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FDF4FB-8F1F-3817-CB7A-FFFC4C1E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863" y="2449952"/>
            <a:ext cx="5718231" cy="21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2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F1FF58-6CB0-9CBB-DAEE-9E4D1CD68B8E}"/>
              </a:ext>
            </a:extLst>
          </p:cNvPr>
          <p:cNvSpPr/>
          <p:nvPr/>
        </p:nvSpPr>
        <p:spPr>
          <a:xfrm>
            <a:off x="4182724" y="326001"/>
            <a:ext cx="196399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프로젝트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86C13-4D54-694B-B46C-610F0CAF4FAB}"/>
              </a:ext>
            </a:extLst>
          </p:cNvPr>
          <p:cNvSpPr txBox="1"/>
          <p:nvPr/>
        </p:nvSpPr>
        <p:spPr>
          <a:xfrm>
            <a:off x="2999127" y="3314966"/>
            <a:ext cx="691068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https://00564af7-9687-472f.gradio.live</a:t>
            </a:r>
          </a:p>
        </p:txBody>
      </p:sp>
    </p:spTree>
    <p:extLst>
      <p:ext uri="{BB962C8B-B14F-4D97-AF65-F5344CB8AC3E}">
        <p14:creationId xmlns:p14="http://schemas.microsoft.com/office/powerpoint/2010/main" val="3833397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0" y="-6004"/>
            <a:ext cx="1606299" cy="437084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9"/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CHAPTER   </a:t>
            </a:r>
            <a:endParaRPr sz="11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6" name="Google Shape;366;p19"/>
          <p:cNvSpPr/>
          <p:nvPr/>
        </p:nvSpPr>
        <p:spPr>
          <a:xfrm>
            <a:off x="698143" y="961785"/>
            <a:ext cx="86273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sz="66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4182724" y="326001"/>
            <a:ext cx="32175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Noto Sans"/>
              <a:buChar char="-"/>
            </a:pPr>
            <a:r>
              <a:rPr lang="en-US" sz="2000" b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프로그램 제작 Challenge</a:t>
            </a:r>
            <a:endParaRPr sz="2000" b="1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8" name="Google Shape;368;p19"/>
          <p:cNvSpPr txBox="1"/>
          <p:nvPr/>
        </p:nvSpPr>
        <p:spPr>
          <a:xfrm>
            <a:off x="1993106" y="2435408"/>
            <a:ext cx="72626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DAE96-884A-8700-C24B-30C1FA03E057}"/>
              </a:ext>
            </a:extLst>
          </p:cNvPr>
          <p:cNvSpPr txBox="1"/>
          <p:nvPr/>
        </p:nvSpPr>
        <p:spPr>
          <a:xfrm>
            <a:off x="1270638" y="2435408"/>
            <a:ext cx="8924905" cy="503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Kaggle</a:t>
            </a:r>
            <a:r>
              <a:rPr lang="ko-KR" altLang="en-US" dirty="0"/>
              <a:t>에서 주제에 맞는 </a:t>
            </a:r>
            <a:r>
              <a:rPr lang="en-US" altLang="ko-KR" dirty="0"/>
              <a:t>12</a:t>
            </a:r>
            <a:r>
              <a:rPr lang="ko-KR" altLang="en-US" dirty="0"/>
              <a:t>개 라벨의 이미지를 가져왔는데 이미지 사이즈가 </a:t>
            </a:r>
            <a:r>
              <a:rPr lang="en-US" altLang="ko-KR" dirty="0"/>
              <a:t>64x64 </a:t>
            </a:r>
            <a:r>
              <a:rPr lang="ko-KR" altLang="en-US" dirty="0"/>
              <a:t>이하로 매우 작아 식별이 어렵거나</a:t>
            </a:r>
            <a:r>
              <a:rPr lang="en-US" altLang="ko-KR" dirty="0"/>
              <a:t>, </a:t>
            </a:r>
            <a:r>
              <a:rPr lang="ko-KR" altLang="en-US" dirty="0"/>
              <a:t>라벨과 맞지 않는 이미지를 발견하였습니다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사이즈가 작은 것은 일괄 삭제가 가능하나</a:t>
            </a:r>
            <a:r>
              <a:rPr lang="en-US" altLang="ko-KR" dirty="0"/>
              <a:t>, </a:t>
            </a:r>
            <a:r>
              <a:rPr lang="ko-KR" altLang="en-US" dirty="0"/>
              <a:t>라벨과 맞지 않거나 해상도가 낮은 이미지는 일일이 확인해야 하는 어려움이 있었습니다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또한 각 라벨 별 이미지 개수의 균형을 맞추기 위해 각 데이터당 </a:t>
            </a:r>
            <a:r>
              <a:rPr lang="en-US" altLang="ko-KR" dirty="0"/>
              <a:t>1000</a:t>
            </a:r>
            <a:r>
              <a:rPr lang="ko-KR" altLang="en-US" dirty="0"/>
              <a:t>개를 기준점으로 수집을 하였는데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부족한 데이터를 추가하는 과정에서 각 </a:t>
            </a:r>
            <a:r>
              <a:rPr lang="en-US" altLang="ko-KR" dirty="0"/>
              <a:t>1000</a:t>
            </a:r>
            <a:r>
              <a:rPr lang="ko-KR" altLang="en-US" dirty="0"/>
              <a:t>개 이상의 데이터를 얻기가 쉽지 않아 오랜 시간이 소요되었습니다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추가 데이터는 </a:t>
            </a:r>
            <a:r>
              <a:rPr lang="en-US" altLang="ko-KR" dirty="0"/>
              <a:t>Kaggle,</a:t>
            </a:r>
            <a:r>
              <a:rPr lang="ko-KR" altLang="en-US" dirty="0"/>
              <a:t> </a:t>
            </a:r>
            <a:r>
              <a:rPr lang="en-US" altLang="ko-KR" dirty="0"/>
              <a:t>Ai Hub</a:t>
            </a:r>
            <a:r>
              <a:rPr lang="ko-KR" altLang="en-US" dirty="0"/>
              <a:t>에서 비슷한 주제의 </a:t>
            </a:r>
            <a:r>
              <a:rPr lang="en-US" altLang="ko-KR" dirty="0"/>
              <a:t>data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구하고</a:t>
            </a:r>
            <a:r>
              <a:rPr lang="en-US" altLang="ko-KR" dirty="0"/>
              <a:t> </a:t>
            </a:r>
            <a:r>
              <a:rPr lang="ko-KR" altLang="en-US" dirty="0"/>
              <a:t>웹 </a:t>
            </a:r>
            <a:r>
              <a:rPr lang="ko-KR" altLang="en-US" dirty="0" err="1"/>
              <a:t>크롤링과</a:t>
            </a:r>
            <a:r>
              <a:rPr lang="ko-KR" altLang="en-US" dirty="0"/>
              <a:t> 직접 촬영하는 방식으로 수집하였습니다</a:t>
            </a:r>
            <a:r>
              <a:rPr lang="en-US" altLang="ko-KR" dirty="0"/>
              <a:t>. Kaggle</a:t>
            </a:r>
            <a:r>
              <a:rPr lang="ko-KR" altLang="en-US" dirty="0"/>
              <a:t>에서 </a:t>
            </a:r>
            <a:r>
              <a:rPr lang="en-US" altLang="ko-KR" dirty="0"/>
              <a:t>data </a:t>
            </a:r>
            <a:r>
              <a:rPr lang="ko-KR" altLang="en-US" dirty="0"/>
              <a:t>추가 수집 시</a:t>
            </a:r>
            <a:r>
              <a:rPr lang="en-US" altLang="ko-KR" dirty="0"/>
              <a:t>,</a:t>
            </a:r>
            <a:r>
              <a:rPr lang="ko-KR" altLang="en-US" dirty="0"/>
              <a:t> 기존 </a:t>
            </a:r>
            <a:r>
              <a:rPr lang="en-US" altLang="ko-KR" dirty="0"/>
              <a:t>data</a:t>
            </a:r>
            <a:r>
              <a:rPr lang="ko-KR" altLang="en-US" dirty="0"/>
              <a:t>와 중복된 </a:t>
            </a:r>
            <a:r>
              <a:rPr lang="en-US" altLang="ko-KR" dirty="0"/>
              <a:t>data</a:t>
            </a:r>
            <a:r>
              <a:rPr lang="ko-KR" altLang="en-US" dirty="0"/>
              <a:t>가 올라와 있어 주의가 필요했습니다</a:t>
            </a:r>
            <a:r>
              <a:rPr lang="en-US" altLang="ko-KR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1300BD-6379-0ED0-4AAB-A159CA77F0ED}"/>
              </a:ext>
            </a:extLst>
          </p:cNvPr>
          <p:cNvSpPr/>
          <p:nvPr/>
        </p:nvSpPr>
        <p:spPr>
          <a:xfrm>
            <a:off x="1993106" y="1515783"/>
            <a:ext cx="7722017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데이터 수집</a:t>
            </a:r>
            <a:endParaRPr lang="en-US" altLang="ko-KR" sz="3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508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0" y="-6004"/>
            <a:ext cx="1606299" cy="437084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9"/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CHAPTER   </a:t>
            </a:r>
            <a:endParaRPr sz="11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6" name="Google Shape;366;p19"/>
          <p:cNvSpPr/>
          <p:nvPr/>
        </p:nvSpPr>
        <p:spPr>
          <a:xfrm>
            <a:off x="698143" y="961785"/>
            <a:ext cx="86273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sz="66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4182724" y="326001"/>
            <a:ext cx="32175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Noto Sans"/>
              <a:buChar char="-"/>
            </a:pPr>
            <a:r>
              <a:rPr lang="en-US" sz="2000" b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프로그램 제작 Challenge</a:t>
            </a:r>
            <a:endParaRPr sz="2000" b="1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8" name="Google Shape;368;p19"/>
          <p:cNvSpPr txBox="1"/>
          <p:nvPr/>
        </p:nvSpPr>
        <p:spPr>
          <a:xfrm>
            <a:off x="1993106" y="2435408"/>
            <a:ext cx="72626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1783080" y="1361893"/>
            <a:ext cx="7932043" cy="5424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train : valid : test = 8 : 1 : 1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비율로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나누어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dataset / label / image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구조로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저장함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이미지의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비율을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유지하기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위해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가로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세로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중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짧은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쪽은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검은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배경으로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채워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정사각형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이미지를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만듦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간혹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cv2.imread()로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읽을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수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없는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이미지가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있어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예외처리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했음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9EBCC7-1ABE-3FF6-422D-AF6910A52BC6}"/>
              </a:ext>
            </a:extLst>
          </p:cNvPr>
          <p:cNvSpPr/>
          <p:nvPr/>
        </p:nvSpPr>
        <p:spPr>
          <a:xfrm>
            <a:off x="1993106" y="1379613"/>
            <a:ext cx="7722017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</a:t>
            </a:r>
            <a:r>
              <a:rPr lang="en-US" altLang="ko-KR" sz="3000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DataSplit</a:t>
            </a:r>
            <a:endParaRPr lang="en-US" altLang="ko-KR" sz="3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0" y="-6004"/>
            <a:ext cx="1606299" cy="437084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0"/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CHAPTER   </a:t>
            </a:r>
            <a:endParaRPr sz="11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6" name="Google Shape;376;p20"/>
          <p:cNvSpPr/>
          <p:nvPr/>
        </p:nvSpPr>
        <p:spPr>
          <a:xfrm>
            <a:off x="698143" y="961785"/>
            <a:ext cx="86273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sz="66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7" name="Google Shape;377;p20"/>
          <p:cNvSpPr/>
          <p:nvPr/>
        </p:nvSpPr>
        <p:spPr>
          <a:xfrm>
            <a:off x="1605549" y="1339277"/>
            <a:ext cx="8247111" cy="390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__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init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__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에서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데이터셋의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경로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, task(‘train’, ‘valid’, ‘test’ 중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하나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), 를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입력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받아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해당하는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이미지의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경로들을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객체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변수에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할당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transforms를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받아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객체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변수에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할당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8" name="Google Shape;378;p20"/>
          <p:cNvSpPr/>
          <p:nvPr/>
        </p:nvSpPr>
        <p:spPr>
          <a:xfrm>
            <a:off x="4182724" y="326001"/>
            <a:ext cx="32175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Noto Sans"/>
              <a:buChar char="-"/>
            </a:pPr>
            <a:r>
              <a:rPr lang="en-US" sz="2000" b="1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프로그램</a:t>
            </a:r>
            <a:r>
              <a:rPr lang="en-US" sz="2000" b="1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000" b="1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제작</a:t>
            </a:r>
            <a:r>
              <a:rPr lang="en-US" sz="2000" b="1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Challenge</a:t>
            </a:r>
            <a:endParaRPr sz="2000" b="1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CDF623-4277-CD57-F775-5A4188869588}"/>
              </a:ext>
            </a:extLst>
          </p:cNvPr>
          <p:cNvSpPr/>
          <p:nvPr/>
        </p:nvSpPr>
        <p:spPr>
          <a:xfrm>
            <a:off x="1987071" y="1361959"/>
            <a:ext cx="7722017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커스텀 데이터</a:t>
            </a:r>
            <a:endParaRPr lang="en-US" altLang="ko-KR" sz="3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4AF3A4-E04C-0977-2F7E-825A4F270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880" y="4387519"/>
            <a:ext cx="80772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0" y="-6004"/>
            <a:ext cx="1606299" cy="437084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0"/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CHAPTER   </a:t>
            </a:r>
            <a:endParaRPr sz="11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6" name="Google Shape;376;p20"/>
          <p:cNvSpPr/>
          <p:nvPr/>
        </p:nvSpPr>
        <p:spPr>
          <a:xfrm>
            <a:off x="698143" y="961785"/>
            <a:ext cx="86273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sz="66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7" name="Google Shape;377;p20"/>
          <p:cNvSpPr/>
          <p:nvPr/>
        </p:nvSpPr>
        <p:spPr>
          <a:xfrm>
            <a:off x="1605549" y="1339277"/>
            <a:ext cx="8247111" cy="584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dataset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경로의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폴더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목록으로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부터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label명을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추출하여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순서대로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index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부여하고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dict자료형으로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객체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변수에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할당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__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getitem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__ 은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객체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변수와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입력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받음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index로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이미지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경로의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이미지와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label을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추출하여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반환</a:t>
            </a:r>
            <a:endParaRPr lang="en-US"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__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len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__ 은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dataset의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이미지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총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개수를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반환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8" name="Google Shape;378;p20"/>
          <p:cNvSpPr/>
          <p:nvPr/>
        </p:nvSpPr>
        <p:spPr>
          <a:xfrm>
            <a:off x="4182724" y="326001"/>
            <a:ext cx="32175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Noto Sans"/>
              <a:buChar char="-"/>
            </a:pPr>
            <a:r>
              <a:rPr lang="en-US" sz="2000" b="1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프로그램</a:t>
            </a:r>
            <a:r>
              <a:rPr lang="en-US" sz="2000" b="1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000" b="1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제작</a:t>
            </a:r>
            <a:r>
              <a:rPr lang="en-US" sz="2000" b="1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Challenge</a:t>
            </a:r>
            <a:endParaRPr sz="2000" b="1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CDF623-4277-CD57-F775-5A4188869588}"/>
              </a:ext>
            </a:extLst>
          </p:cNvPr>
          <p:cNvSpPr/>
          <p:nvPr/>
        </p:nvSpPr>
        <p:spPr>
          <a:xfrm>
            <a:off x="1987071" y="1361959"/>
            <a:ext cx="7722017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커스텀 데이터</a:t>
            </a:r>
            <a:endParaRPr lang="en-US" altLang="ko-KR" sz="3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EC73F-323D-1A9B-E441-6860CB6FD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10" y="4824115"/>
            <a:ext cx="8896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55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0" y="-6004"/>
            <a:ext cx="1606299" cy="4370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1"/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CHAPTER   </a:t>
            </a:r>
            <a:endParaRPr sz="11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5" name="Google Shape;385;p21"/>
          <p:cNvSpPr/>
          <p:nvPr/>
        </p:nvSpPr>
        <p:spPr>
          <a:xfrm>
            <a:off x="698143" y="961785"/>
            <a:ext cx="86273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sz="66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7" name="Google Shape;387;p21"/>
          <p:cNvSpPr/>
          <p:nvPr/>
        </p:nvSpPr>
        <p:spPr>
          <a:xfrm>
            <a:off x="4182724" y="326001"/>
            <a:ext cx="32175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Noto Sans"/>
              <a:buChar char="-"/>
            </a:pPr>
            <a:r>
              <a:rPr lang="en-US" sz="2000" b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프로그램 제작 Challenge</a:t>
            </a:r>
            <a:endParaRPr sz="2000" b="1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88" name="Google Shape;3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349" y="2506374"/>
            <a:ext cx="75723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1"/>
          <p:cNvSpPr txBox="1"/>
          <p:nvPr/>
        </p:nvSpPr>
        <p:spPr>
          <a:xfrm>
            <a:off x="2164150" y="5761175"/>
            <a:ext cx="745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재활용 쓰레기 데이터에 대하여 학습을 진행 했을 때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ResNet50의 검증 정확도가 ResNet18에 비해 앞서있어 ResNet50을 선택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B84917-889C-23DB-D43D-6D7064CBA282}"/>
              </a:ext>
            </a:extLst>
          </p:cNvPr>
          <p:cNvSpPr/>
          <p:nvPr/>
        </p:nvSpPr>
        <p:spPr>
          <a:xfrm>
            <a:off x="2164150" y="1184865"/>
            <a:ext cx="7722017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학습</a:t>
            </a:r>
            <a:endParaRPr lang="en-US" altLang="ko-KR" sz="3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1d7ba8c7db8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0" y="-6004"/>
            <a:ext cx="1606299" cy="437084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d7ba8c7db8_0_1"/>
          <p:cNvSpPr/>
          <p:nvPr/>
        </p:nvSpPr>
        <p:spPr>
          <a:xfrm>
            <a:off x="334163" y="843468"/>
            <a:ext cx="936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CHAPTER   </a:t>
            </a:r>
            <a:endParaRPr sz="11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6" name="Google Shape;396;g1d7ba8c7db8_0_1"/>
          <p:cNvSpPr/>
          <p:nvPr/>
        </p:nvSpPr>
        <p:spPr>
          <a:xfrm>
            <a:off x="698143" y="961785"/>
            <a:ext cx="862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sz="66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7" name="Google Shape;397;g1d7ba8c7db8_0_1"/>
          <p:cNvSpPr/>
          <p:nvPr/>
        </p:nvSpPr>
        <p:spPr>
          <a:xfrm>
            <a:off x="1969529" y="1339277"/>
            <a:ext cx="77220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Scheduler(step, gamma), Learning Rate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8" name="Google Shape;398;g1d7ba8c7db8_0_1"/>
          <p:cNvSpPr/>
          <p:nvPr/>
        </p:nvSpPr>
        <p:spPr>
          <a:xfrm>
            <a:off x="4182724" y="326001"/>
            <a:ext cx="321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Noto Sans"/>
              <a:buChar char="-"/>
            </a:pPr>
            <a:r>
              <a:rPr lang="en-US" sz="2000" b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프로그램 제작 Challenge</a:t>
            </a:r>
            <a:endParaRPr sz="2000" b="1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9" name="Google Shape;399;g1d7ba8c7db8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949" y="2448870"/>
            <a:ext cx="8781450" cy="43276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D99D55-68AC-6F65-436C-9C1686BD4D68}"/>
              </a:ext>
            </a:extLst>
          </p:cNvPr>
          <p:cNvSpPr/>
          <p:nvPr/>
        </p:nvSpPr>
        <p:spPr>
          <a:xfrm>
            <a:off x="2164150" y="1184865"/>
            <a:ext cx="7722017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학습</a:t>
            </a:r>
            <a:endParaRPr lang="en-US" altLang="ko-KR" sz="3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1d7ba8c7db8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0" y="-6004"/>
            <a:ext cx="1606299" cy="437084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d7ba8c7db8_0_1"/>
          <p:cNvSpPr/>
          <p:nvPr/>
        </p:nvSpPr>
        <p:spPr>
          <a:xfrm>
            <a:off x="334163" y="843468"/>
            <a:ext cx="936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CHAPTER   </a:t>
            </a:r>
            <a:endParaRPr sz="11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6" name="Google Shape;396;g1d7ba8c7db8_0_1"/>
          <p:cNvSpPr/>
          <p:nvPr/>
        </p:nvSpPr>
        <p:spPr>
          <a:xfrm>
            <a:off x="698143" y="961785"/>
            <a:ext cx="862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sz="66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7" name="Google Shape;397;g1d7ba8c7db8_0_1"/>
          <p:cNvSpPr/>
          <p:nvPr/>
        </p:nvSpPr>
        <p:spPr>
          <a:xfrm>
            <a:off x="1969529" y="1339277"/>
            <a:ext cx="77220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Scheduler(step, gamma), Learning Rate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8" name="Google Shape;398;g1d7ba8c7db8_0_1"/>
          <p:cNvSpPr/>
          <p:nvPr/>
        </p:nvSpPr>
        <p:spPr>
          <a:xfrm>
            <a:off x="4182724" y="326001"/>
            <a:ext cx="321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Noto Sans"/>
              <a:buChar char="-"/>
            </a:pPr>
            <a:r>
              <a:rPr lang="en-US" sz="2000" b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프로그램 제작 Challenge</a:t>
            </a:r>
            <a:endParaRPr sz="2000" b="1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9" name="Google Shape;399;g1d7ba8c7db8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43" y="2906070"/>
            <a:ext cx="8781450" cy="43276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D99D55-68AC-6F65-436C-9C1686BD4D68}"/>
              </a:ext>
            </a:extLst>
          </p:cNvPr>
          <p:cNvSpPr/>
          <p:nvPr/>
        </p:nvSpPr>
        <p:spPr>
          <a:xfrm>
            <a:off x="2164150" y="1184865"/>
            <a:ext cx="7722017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학습</a:t>
            </a:r>
            <a:endParaRPr lang="en-US" altLang="ko-KR" sz="3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4E714-8832-4AB0-50A4-A583FCF366C4}"/>
              </a:ext>
            </a:extLst>
          </p:cNvPr>
          <p:cNvSpPr txBox="1"/>
          <p:nvPr/>
        </p:nvSpPr>
        <p:spPr>
          <a:xfrm>
            <a:off x="5088868" y="2526823"/>
            <a:ext cx="7262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gamma</a:t>
            </a:r>
            <a:r>
              <a:rPr lang="ko-KR" altLang="en-US" dirty="0"/>
              <a:t>는 </a:t>
            </a:r>
            <a:r>
              <a:rPr lang="en-US" altLang="ko-KR" dirty="0"/>
              <a:t>0.1</a:t>
            </a:r>
            <a:r>
              <a:rPr lang="ko-KR" altLang="en-US" dirty="0"/>
              <a:t>이었고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step_size</a:t>
            </a:r>
            <a:r>
              <a:rPr lang="ko-KR" altLang="en-US" dirty="0"/>
              <a:t>는 </a:t>
            </a:r>
            <a:r>
              <a:rPr lang="en-US" altLang="ko-KR" dirty="0"/>
              <a:t>7, 9, 11</a:t>
            </a:r>
            <a:r>
              <a:rPr lang="ko-KR" altLang="en-US" dirty="0"/>
              <a:t>로 실험했는데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일 때 전반적으로 좋은 성능을 보였지만</a:t>
            </a:r>
          </a:p>
          <a:p>
            <a:endParaRPr lang="ko-KR" altLang="en-US" dirty="0"/>
          </a:p>
          <a:p>
            <a:r>
              <a:rPr lang="ko-KR" altLang="en-US" dirty="0"/>
              <a:t>테스트 정확도는 </a:t>
            </a:r>
            <a:r>
              <a:rPr lang="en-US" altLang="ko-KR" dirty="0"/>
              <a:t>11</a:t>
            </a:r>
            <a:r>
              <a:rPr lang="ko-KR" altLang="en-US" dirty="0"/>
              <a:t>일 때 가장 높았기 때문에 </a:t>
            </a:r>
            <a:endParaRPr lang="en-US" altLang="ko-KR" dirty="0"/>
          </a:p>
          <a:p>
            <a:r>
              <a:rPr lang="ko-KR" altLang="en-US" dirty="0"/>
              <a:t>이 모델을 사용했습니다</a:t>
            </a:r>
          </a:p>
        </p:txBody>
      </p:sp>
    </p:spTree>
    <p:extLst>
      <p:ext uri="{BB962C8B-B14F-4D97-AF65-F5344CB8AC3E}">
        <p14:creationId xmlns:p14="http://schemas.microsoft.com/office/powerpoint/2010/main" val="672092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1d7ba8c7db8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0" y="-6004"/>
            <a:ext cx="1606299" cy="437084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d7ba8c7db8_0_9"/>
          <p:cNvSpPr/>
          <p:nvPr/>
        </p:nvSpPr>
        <p:spPr>
          <a:xfrm>
            <a:off x="334163" y="843468"/>
            <a:ext cx="936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CHAPTER   </a:t>
            </a:r>
            <a:endParaRPr sz="11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6" name="Google Shape;406;g1d7ba8c7db8_0_9"/>
          <p:cNvSpPr/>
          <p:nvPr/>
        </p:nvSpPr>
        <p:spPr>
          <a:xfrm>
            <a:off x="698143" y="961785"/>
            <a:ext cx="862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sz="66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7" name="Google Shape;407;g1d7ba8c7db8_0_9"/>
          <p:cNvSpPr/>
          <p:nvPr/>
        </p:nvSpPr>
        <p:spPr>
          <a:xfrm>
            <a:off x="1969529" y="1339277"/>
            <a:ext cx="77220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Augmentations</a:t>
            </a:r>
            <a:b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확보한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자료가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충분치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않았기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때문에</a:t>
            </a:r>
            <a:b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클래스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당 1000장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내외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)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다양한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효과를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b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주어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만회하려고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했으나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결과적으로</a:t>
            </a:r>
            <a:b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검증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정확도가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상당히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높았던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모델임에도</a:t>
            </a:r>
            <a:b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기대와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다른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예측을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보여주는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경우가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있</a:t>
            </a:r>
            <a:endParaRPr sz="18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었음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18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(예: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건전지가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캔으로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분류되는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경우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b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데이터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중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색깔에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영향을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받을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것으로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예</a:t>
            </a:r>
            <a:b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상되는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클래스가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있었기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때문에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색깔에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영향을</a:t>
            </a:r>
            <a:b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주는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효과를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제거했고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비슷한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변형을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주는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효과</a:t>
            </a:r>
            <a:b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들을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서로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묶어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그 중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하나만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반영되도록</a:t>
            </a:r>
            <a:r>
              <a:rPr lang="en-US" sz="18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8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했음</a:t>
            </a:r>
            <a:b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8" name="Google Shape;408;g1d7ba8c7db8_0_9"/>
          <p:cNvSpPr/>
          <p:nvPr/>
        </p:nvSpPr>
        <p:spPr>
          <a:xfrm>
            <a:off x="4182724" y="326001"/>
            <a:ext cx="321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Noto Sans"/>
              <a:buChar char="-"/>
            </a:pPr>
            <a:r>
              <a:rPr lang="en-US" sz="2000" b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프로그램 제작 Challenge</a:t>
            </a:r>
            <a:endParaRPr sz="2000" b="1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09" name="Google Shape;409;g1d7ba8c7db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7649" y="2069677"/>
            <a:ext cx="306705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75E823-09B4-B0FD-D700-557BE2FACC25}"/>
              </a:ext>
            </a:extLst>
          </p:cNvPr>
          <p:cNvSpPr/>
          <p:nvPr/>
        </p:nvSpPr>
        <p:spPr>
          <a:xfrm>
            <a:off x="1969529" y="1161824"/>
            <a:ext cx="7722017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학습</a:t>
            </a:r>
            <a:endParaRPr lang="en-US" altLang="ko-KR" sz="3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2548345" y="1688715"/>
            <a:ext cx="2188420" cy="381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Tap 1. Image Upload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721469" y="2084144"/>
            <a:ext cx="2584362" cy="571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원하는 이미지를 컴퓨터에서 업로드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예시 이미지 제공  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6536B7-DF38-46DD-B3B0-9E305E372A42}"/>
              </a:ext>
            </a:extLst>
          </p:cNvPr>
          <p:cNvSpPr/>
          <p:nvPr/>
        </p:nvSpPr>
        <p:spPr>
          <a:xfrm>
            <a:off x="4203645" y="2934682"/>
            <a:ext cx="2226892" cy="381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Tap 3. Making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Image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84B06-4475-4D43-BB4D-4005C8790E8B}"/>
              </a:ext>
            </a:extLst>
          </p:cNvPr>
          <p:cNvSpPr/>
          <p:nvPr/>
        </p:nvSpPr>
        <p:spPr>
          <a:xfrm>
            <a:off x="4393555" y="3278318"/>
            <a:ext cx="2020105" cy="318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원하는 종류의 이미지 제작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D9B1EF-C2FC-A861-483A-E98B997D3FEA}"/>
              </a:ext>
            </a:extLst>
          </p:cNvPr>
          <p:cNvSpPr/>
          <p:nvPr/>
        </p:nvSpPr>
        <p:spPr>
          <a:xfrm>
            <a:off x="3679663" y="730487"/>
            <a:ext cx="37465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총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개의 탭으로 이루어져 있음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09A8B6-DB28-A6DC-CA17-D6DE7E07FA8E}"/>
              </a:ext>
            </a:extLst>
          </p:cNvPr>
          <p:cNvSpPr/>
          <p:nvPr/>
        </p:nvSpPr>
        <p:spPr>
          <a:xfrm>
            <a:off x="6124965" y="1703078"/>
            <a:ext cx="2258952" cy="381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Tap 2. Using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Webcam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BAF134-C902-7E48-5499-DEC4A3A58372}"/>
              </a:ext>
            </a:extLst>
          </p:cNvPr>
          <p:cNvSpPr/>
          <p:nvPr/>
        </p:nvSpPr>
        <p:spPr>
          <a:xfrm>
            <a:off x="6082797" y="2109421"/>
            <a:ext cx="2584362" cy="571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원하는 이미지를 컴퓨터에서 업로드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예시 이미지 제공  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61F9-EFAC-78A2-F23E-149C42EA0E53}"/>
              </a:ext>
            </a:extLst>
          </p:cNvPr>
          <p:cNvSpPr/>
          <p:nvPr/>
        </p:nvSpPr>
        <p:spPr>
          <a:xfrm>
            <a:off x="4533824" y="227849"/>
            <a:ext cx="196399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프로젝트 설명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333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1d7ba8c7db8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0" y="-6004"/>
            <a:ext cx="1606299" cy="437084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d7ba8c7db8_0_17"/>
          <p:cNvSpPr/>
          <p:nvPr/>
        </p:nvSpPr>
        <p:spPr>
          <a:xfrm>
            <a:off x="334163" y="843468"/>
            <a:ext cx="936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CHAPTER   </a:t>
            </a:r>
            <a:endParaRPr sz="11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6" name="Google Shape;416;g1d7ba8c7db8_0_17"/>
          <p:cNvSpPr/>
          <p:nvPr/>
        </p:nvSpPr>
        <p:spPr>
          <a:xfrm>
            <a:off x="698143" y="961785"/>
            <a:ext cx="862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3.</a:t>
            </a:r>
            <a:endParaRPr sz="6600" b="1"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7" name="Google Shape;417;g1d7ba8c7db8_0_17"/>
          <p:cNvSpPr/>
          <p:nvPr/>
        </p:nvSpPr>
        <p:spPr>
          <a:xfrm>
            <a:off x="1969529" y="1339277"/>
            <a:ext cx="77220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Batch size,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numworkers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, pin-memory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배치의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크기가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너무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작은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경우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학습이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제대로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진행되지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않는</a:t>
            </a:r>
            <a:b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현상을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보여서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메모리가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감당할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수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있는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선에서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최대한으로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지정함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학습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진행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속도를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좀 더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빠르게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하기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위해</a:t>
            </a:r>
            <a:b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numworkers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=4, pin-memory=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True로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설정하여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GPU자원을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최대한</a:t>
            </a:r>
            <a:r>
              <a:rPr lang="en-US" sz="2100" dirty="0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100" dirty="0" err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활용</a:t>
            </a: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8" name="Google Shape;418;g1d7ba8c7db8_0_17"/>
          <p:cNvSpPr/>
          <p:nvPr/>
        </p:nvSpPr>
        <p:spPr>
          <a:xfrm>
            <a:off x="4182724" y="326001"/>
            <a:ext cx="321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Noto Sans"/>
              <a:buChar char="-"/>
            </a:pPr>
            <a:r>
              <a:rPr lang="en-US" sz="2000" b="1">
                <a:solidFill>
                  <a:srgbClr val="757070"/>
                </a:solidFill>
                <a:latin typeface="Noto Sans"/>
                <a:ea typeface="Noto Sans"/>
                <a:cs typeface="Noto Sans"/>
                <a:sym typeface="Noto Sans"/>
              </a:rPr>
              <a:t>프로그램 제작 Challenge</a:t>
            </a:r>
            <a:endParaRPr sz="2000" b="1">
              <a:solidFill>
                <a:srgbClr val="75707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7BEEC8-9B29-FF41-34C2-773FEF86452F}"/>
              </a:ext>
            </a:extLst>
          </p:cNvPr>
          <p:cNvSpPr/>
          <p:nvPr/>
        </p:nvSpPr>
        <p:spPr>
          <a:xfrm>
            <a:off x="1924923" y="1471595"/>
            <a:ext cx="7722017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학습</a:t>
            </a:r>
            <a:endParaRPr lang="en-US" altLang="ko-KR" sz="3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62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1969529" y="1339277"/>
            <a:ext cx="7722017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5.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인터페이스 제작</a:t>
            </a:r>
            <a:endParaRPr lang="en-US" altLang="ko-KR" sz="3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B7F44-D9E6-2D1A-6C0E-9837140A6D1B}"/>
              </a:ext>
            </a:extLst>
          </p:cNvPr>
          <p:cNvSpPr/>
          <p:nvPr/>
        </p:nvSpPr>
        <p:spPr>
          <a:xfrm>
            <a:off x="4182724" y="326001"/>
            <a:ext cx="32175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프로그램 제작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Challenge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B8D53-C241-2BEC-4744-77D0B7E00E9D}"/>
              </a:ext>
            </a:extLst>
          </p:cNvPr>
          <p:cNvSpPr txBox="1"/>
          <p:nvPr/>
        </p:nvSpPr>
        <p:spPr>
          <a:xfrm>
            <a:off x="2062956" y="2310948"/>
            <a:ext cx="72626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팀원들이 파이썬 관련 </a:t>
            </a:r>
            <a:r>
              <a:rPr lang="en-US" altLang="ko-KR" dirty="0"/>
              <a:t>GUI</a:t>
            </a:r>
            <a:r>
              <a:rPr lang="ko-KR" altLang="en-US" dirty="0"/>
              <a:t> 사용 경험이 없었음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</a:t>
            </a:r>
            <a:r>
              <a:rPr lang="en-US" altLang="ko-KR" dirty="0"/>
              <a:t>, </a:t>
            </a:r>
            <a:r>
              <a:rPr lang="ko-KR" altLang="en-US" dirty="0"/>
              <a:t>구현한 모델을 서비스 하기 위한 플랫폼 확보에 어려움을 겪음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처음에는 </a:t>
            </a:r>
            <a:r>
              <a:rPr lang="en-US" altLang="ko-KR" dirty="0"/>
              <a:t>3</a:t>
            </a:r>
            <a:r>
              <a:rPr lang="ko-KR" altLang="en-US" dirty="0"/>
              <a:t>일이란 한정적인 시간을 생각하여 터미널에 </a:t>
            </a:r>
            <a:r>
              <a:rPr lang="en-US" altLang="ko-KR" dirty="0"/>
              <a:t>input</a:t>
            </a:r>
            <a:r>
              <a:rPr lang="ko-KR" altLang="en-US" dirty="0"/>
              <a:t>을 통해 프로그램을 진행할까 생각하였으나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 int </a:t>
            </a:r>
            <a:r>
              <a:rPr lang="ko-KR" altLang="en-US" dirty="0"/>
              <a:t>값을 받아서 그 </a:t>
            </a:r>
            <a:r>
              <a:rPr lang="en-US" altLang="ko-KR" dirty="0"/>
              <a:t>int</a:t>
            </a:r>
            <a:r>
              <a:rPr lang="ko-KR" altLang="en-US" dirty="0"/>
              <a:t>값이 </a:t>
            </a:r>
            <a:r>
              <a:rPr lang="ko-KR" altLang="en-US" dirty="0" err="1"/>
              <a:t>무엇이냐에따라</a:t>
            </a:r>
            <a:r>
              <a:rPr lang="ko-KR" altLang="en-US" dirty="0"/>
              <a:t> 분기하며 </a:t>
            </a:r>
            <a:r>
              <a:rPr lang="en-US" altLang="ko-KR" dirty="0"/>
              <a:t>print</a:t>
            </a:r>
            <a:r>
              <a:rPr lang="ko-KR" altLang="en-US" dirty="0"/>
              <a:t>문으로 설명 생각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그래도 보여지는 게 있는게 좋다고 판단하여</a:t>
            </a:r>
            <a:r>
              <a:rPr lang="en-US" altLang="ko-KR" dirty="0"/>
              <a:t> </a:t>
            </a:r>
            <a:r>
              <a:rPr lang="ko-KR" altLang="en-US" dirty="0"/>
              <a:t>빠르게 구현할 수 있는 방법을 생각하였음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→ </a:t>
            </a:r>
            <a:r>
              <a:rPr lang="en-US" altLang="ko-KR" dirty="0" err="1"/>
              <a:t>PyQt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Flask</a:t>
            </a:r>
            <a:r>
              <a:rPr lang="ko-KR" altLang="en-US" dirty="0"/>
              <a:t> 등 다른 프레임워크도 생각하였으나 </a:t>
            </a:r>
            <a:r>
              <a:rPr lang="en-US" altLang="ko-KR" dirty="0" err="1"/>
              <a:t>Gradio</a:t>
            </a:r>
            <a:r>
              <a:rPr lang="ko-KR" altLang="en-US" dirty="0"/>
              <a:t>가 구현이 앞서 두 예시보다 훨씬 간편하고 </a:t>
            </a:r>
            <a:r>
              <a:rPr lang="ko-KR" altLang="en-US" dirty="0" err="1"/>
              <a:t>머신러닝</a:t>
            </a:r>
            <a:r>
              <a:rPr lang="ko-KR" altLang="en-US" dirty="0"/>
              <a:t> 앱에 특화된 기능임을 생각하여 채택하게 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152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62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1969529" y="1339277"/>
            <a:ext cx="7722017" cy="70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6. GAN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사용</a:t>
            </a:r>
            <a:endParaRPr lang="en-US" altLang="ko-KR" sz="3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B7F44-D9E6-2D1A-6C0E-9837140A6D1B}"/>
              </a:ext>
            </a:extLst>
          </p:cNvPr>
          <p:cNvSpPr/>
          <p:nvPr/>
        </p:nvSpPr>
        <p:spPr>
          <a:xfrm>
            <a:off x="4182724" y="326001"/>
            <a:ext cx="32175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프로그램 제작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Challenge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B8D53-C241-2BEC-4744-77D0B7E00E9D}"/>
              </a:ext>
            </a:extLst>
          </p:cNvPr>
          <p:cNvSpPr txBox="1"/>
          <p:nvPr/>
        </p:nvSpPr>
        <p:spPr>
          <a:xfrm>
            <a:off x="2160170" y="2179416"/>
            <a:ext cx="72626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GAN</a:t>
            </a:r>
            <a:r>
              <a:rPr lang="ko-KR" altLang="en-US" dirty="0"/>
              <a:t>이란 모델을 처음 접해 봄으로써</a:t>
            </a:r>
            <a:r>
              <a:rPr lang="en-US" altLang="ko-KR" dirty="0"/>
              <a:t>, </a:t>
            </a:r>
            <a:r>
              <a:rPr lang="ko-KR" altLang="en-US" dirty="0"/>
              <a:t>여러 </a:t>
            </a:r>
            <a:r>
              <a:rPr lang="ko-KR" altLang="en-US" dirty="0" err="1"/>
              <a:t>첼린지들이</a:t>
            </a:r>
            <a:r>
              <a:rPr lang="ko-KR" altLang="en-US" dirty="0"/>
              <a:t> 발생하게 되었음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파일에서의 모델 호출 </a:t>
            </a:r>
            <a:r>
              <a:rPr lang="en-US" altLang="ko-KR" dirty="0"/>
              <a:t>: GAN</a:t>
            </a:r>
            <a:r>
              <a:rPr lang="ko-KR" altLang="en-US" dirty="0"/>
              <a:t>의 </a:t>
            </a:r>
            <a:r>
              <a:rPr lang="en-US" altLang="ko-KR" dirty="0"/>
              <a:t>Generator</a:t>
            </a:r>
            <a:r>
              <a:rPr lang="ko-KR" altLang="en-US" dirty="0"/>
              <a:t>는 들어오는 이미지의 크기와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ui-monospace"/>
              </a:rPr>
              <a:t>latent_dim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ui-monospace"/>
              </a:rPr>
              <a:t>를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ui-monospace"/>
              </a:rPr>
              <a:t>인자로 줘야 했는데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ui-monospace"/>
              </a:rPr>
              <a:t>처음</a:t>
            </a:r>
            <a:r>
              <a:rPr lang="en-US" altLang="ko-KR" dirty="0">
                <a:solidFill>
                  <a:srgbClr val="24292F"/>
                </a:solidFill>
                <a:latin typeface="ui-monospace"/>
              </a:rPr>
              <a:t> GAN</a:t>
            </a:r>
            <a:r>
              <a:rPr lang="ko-KR" altLang="en-US" dirty="0">
                <a:solidFill>
                  <a:srgbClr val="24292F"/>
                </a:solidFill>
                <a:latin typeface="ui-monospace"/>
              </a:rPr>
              <a:t>코드에 </a:t>
            </a:r>
            <a:r>
              <a:rPr lang="ko-KR" altLang="en-US" dirty="0" err="1">
                <a:solidFill>
                  <a:srgbClr val="24292F"/>
                </a:solidFill>
                <a:latin typeface="ui-monospace"/>
              </a:rPr>
              <a:t>익숙치</a:t>
            </a:r>
            <a:r>
              <a:rPr lang="ko-KR" altLang="en-US" dirty="0">
                <a:solidFill>
                  <a:srgbClr val="24292F"/>
                </a:solidFill>
                <a:latin typeface="ui-monospace"/>
              </a:rPr>
              <a:t> </a:t>
            </a:r>
            <a:r>
              <a:rPr lang="ko-KR" altLang="en-US" dirty="0" err="1">
                <a:solidFill>
                  <a:srgbClr val="24292F"/>
                </a:solidFill>
                <a:latin typeface="ui-monospace"/>
              </a:rPr>
              <a:t>않다보니</a:t>
            </a:r>
            <a:r>
              <a:rPr lang="ko-KR" altLang="en-US" dirty="0">
                <a:solidFill>
                  <a:srgbClr val="24292F"/>
                </a:solidFill>
                <a:latin typeface="ui-monospace"/>
              </a:rPr>
              <a:t> 찾는데 살짝 시간을 소비하였음</a:t>
            </a:r>
            <a:r>
              <a:rPr lang="en-US" altLang="ko-KR" dirty="0">
                <a:solidFill>
                  <a:srgbClr val="24292F"/>
                </a:solidFill>
                <a:latin typeface="ui-monospace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4292F"/>
              </a:solidFill>
              <a:latin typeface="ui-monospace"/>
            </a:endParaRPr>
          </a:p>
          <a:p>
            <a:pPr marL="342900" indent="-342900">
              <a:buAutoNum type="arabicPeriod"/>
            </a:pPr>
            <a:r>
              <a:rPr lang="en-US" altLang="ko-KR" dirty="0"/>
              <a:t>Generator</a:t>
            </a:r>
            <a:r>
              <a:rPr lang="ko-KR" altLang="en-US" dirty="0"/>
              <a:t>의 모델은 아웃풋 값으로 </a:t>
            </a:r>
            <a:r>
              <a:rPr lang="en-US" altLang="ko-KR" dirty="0"/>
              <a:t>Tensor</a:t>
            </a:r>
            <a:r>
              <a:rPr lang="ko-KR" altLang="en-US" dirty="0"/>
              <a:t>를 </a:t>
            </a:r>
            <a:r>
              <a:rPr lang="ko-KR" altLang="en-US" dirty="0" err="1"/>
              <a:t>내보내주는데</a:t>
            </a:r>
            <a:r>
              <a:rPr lang="en-US" altLang="ko-KR" dirty="0"/>
              <a:t>, </a:t>
            </a:r>
            <a:r>
              <a:rPr lang="ko-KR" altLang="en-US" dirty="0"/>
              <a:t>이를 이미지로 바꾸는 것이 은근히 어려웠었음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이미지에서 </a:t>
            </a:r>
            <a:r>
              <a:rPr lang="en-US" altLang="ko-KR" dirty="0"/>
              <a:t>Tensor</a:t>
            </a:r>
            <a:r>
              <a:rPr lang="ko-KR" altLang="en-US" dirty="0"/>
              <a:t>로 바꾸는 실습은 많이 해보았으나 </a:t>
            </a:r>
            <a:r>
              <a:rPr lang="en-US" altLang="ko-KR" dirty="0"/>
              <a:t>Tensor</a:t>
            </a:r>
            <a:r>
              <a:rPr lang="ko-KR" altLang="en-US" dirty="0"/>
              <a:t>에서 이미지로 바꾸는 경우는 처음이 였으며 생각보다 정규화때문에 조금 애를 먹었던 것으로 기억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970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0088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459567" y="1192618"/>
            <a:ext cx="6439463" cy="789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 </a:t>
            </a:r>
            <a:r>
              <a:rPr lang="en-US" altLang="ko-KR" sz="3400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Gradio</a:t>
            </a: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ko-KR" altLang="en-US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기능 숙련도 미숙</a:t>
            </a:r>
            <a:endParaRPr lang="en-US" altLang="ko-KR" sz="34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1EB66-65E2-F03E-6761-4E3975AC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97" y="2312799"/>
            <a:ext cx="9160775" cy="472931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7E83314-9E41-3748-1CA1-3E0E36666AE9}"/>
              </a:ext>
            </a:extLst>
          </p:cNvPr>
          <p:cNvSpPr/>
          <p:nvPr/>
        </p:nvSpPr>
        <p:spPr>
          <a:xfrm>
            <a:off x="4373474" y="6446520"/>
            <a:ext cx="2175820" cy="5955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4A43B34-9CC3-859B-EF2D-60BFA0849EA5}"/>
              </a:ext>
            </a:extLst>
          </p:cNvPr>
          <p:cNvSpPr/>
          <p:nvPr/>
        </p:nvSpPr>
        <p:spPr>
          <a:xfrm>
            <a:off x="7431041" y="6446520"/>
            <a:ext cx="2175820" cy="5955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A373A-7621-B6C9-9D63-2D28C2EE76D9}"/>
              </a:ext>
            </a:extLst>
          </p:cNvPr>
          <p:cNvSpPr txBox="1"/>
          <p:nvPr/>
        </p:nvSpPr>
        <p:spPr>
          <a:xfrm>
            <a:off x="5875020" y="6015168"/>
            <a:ext cx="297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↓   구현 예정이 였음</a:t>
            </a:r>
            <a:r>
              <a:rPr lang="en-US" altLang="ko-KR" dirty="0">
                <a:solidFill>
                  <a:srgbClr val="FF0000"/>
                </a:solidFill>
              </a:rPr>
              <a:t>! </a:t>
            </a:r>
            <a:r>
              <a:rPr lang="ko-KR" altLang="en-US" dirty="0">
                <a:solidFill>
                  <a:srgbClr val="FF0000"/>
                </a:solidFill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1505333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0088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459567" y="1192618"/>
            <a:ext cx="6439463" cy="789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 </a:t>
            </a:r>
            <a:r>
              <a:rPr lang="en-US" altLang="ko-KR" sz="3400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Gradio</a:t>
            </a: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ko-KR" altLang="en-US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기능 숙련도 미숙</a:t>
            </a:r>
            <a:endParaRPr lang="en-US" altLang="ko-KR" sz="34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39E0E6-D774-B970-5AAA-6D7A49F4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51" y="2444580"/>
            <a:ext cx="5962650" cy="135255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FD4B5A5-5C14-AB6B-A0C1-AE62698DC5BB}"/>
              </a:ext>
            </a:extLst>
          </p:cNvPr>
          <p:cNvCxnSpPr/>
          <p:nvPr/>
        </p:nvCxnSpPr>
        <p:spPr>
          <a:xfrm>
            <a:off x="2999126" y="3719042"/>
            <a:ext cx="0" cy="129159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F0F9F1-6EBD-FA9F-D284-8EEDF1426533}"/>
              </a:ext>
            </a:extLst>
          </p:cNvPr>
          <p:cNvSpPr txBox="1"/>
          <p:nvPr/>
        </p:nvSpPr>
        <p:spPr>
          <a:xfrm>
            <a:off x="3248501" y="4074594"/>
            <a:ext cx="419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GAN</a:t>
            </a:r>
            <a:r>
              <a:rPr lang="ko-KR" altLang="en-US" dirty="0"/>
              <a:t> 모델 생성 이미지 저장 가능</a:t>
            </a:r>
            <a:r>
              <a:rPr lang="en-US" altLang="ko-KR" dirty="0"/>
              <a:t>!  But…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E2CAE9-5145-9E88-FA20-DCB189ADA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99" y="5026419"/>
            <a:ext cx="2847975" cy="243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40CFAA-4B04-5CDA-69FB-20EF70A1B91E}"/>
              </a:ext>
            </a:extLst>
          </p:cNvPr>
          <p:cNvSpPr txBox="1"/>
          <p:nvPr/>
        </p:nvSpPr>
        <p:spPr>
          <a:xfrm>
            <a:off x="3720638" y="5368556"/>
            <a:ext cx="5314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웹을 열었던 개인의 </a:t>
            </a:r>
            <a:r>
              <a:rPr lang="en-US" altLang="ko-KR" dirty="0"/>
              <a:t>PC</a:t>
            </a:r>
            <a:r>
              <a:rPr lang="ko-KR" altLang="en-US" dirty="0"/>
              <a:t>에 저장하는 것이 아닌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서버를 열고 있는 그 사람의 로컬 컴퓨터에 저장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&gt; </a:t>
            </a:r>
            <a:r>
              <a:rPr lang="ko-KR" altLang="en-US" dirty="0"/>
              <a:t>구현 실패</a:t>
            </a:r>
          </a:p>
        </p:txBody>
      </p:sp>
    </p:spTree>
    <p:extLst>
      <p:ext uri="{BB962C8B-B14F-4D97-AF65-F5344CB8AC3E}">
        <p14:creationId xmlns:p14="http://schemas.microsoft.com/office/powerpoint/2010/main" val="1989839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0088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459567" y="1192618"/>
            <a:ext cx="6439463" cy="789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GAN</a:t>
            </a:r>
            <a:r>
              <a:rPr lang="ko-KR" altLang="en-US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모델 관련 한계점</a:t>
            </a:r>
            <a:endParaRPr lang="en-US" altLang="ko-KR" sz="34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9C0E8-7B69-3263-6CA8-5499B5379BF1}"/>
              </a:ext>
            </a:extLst>
          </p:cNvPr>
          <p:cNvSpPr txBox="1"/>
          <p:nvPr/>
        </p:nvSpPr>
        <p:spPr>
          <a:xfrm>
            <a:off x="2731817" y="2110403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GAN</a:t>
            </a:r>
            <a:r>
              <a:rPr lang="ko-KR" altLang="en-US" b="1" dirty="0"/>
              <a:t> 성능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ABFAD-2BFA-BE81-202B-9D9E30F89071}"/>
              </a:ext>
            </a:extLst>
          </p:cNvPr>
          <p:cNvSpPr txBox="1"/>
          <p:nvPr/>
        </p:nvSpPr>
        <p:spPr>
          <a:xfrm>
            <a:off x="2169078" y="2607688"/>
            <a:ext cx="764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</a:t>
            </a:r>
            <a:r>
              <a:rPr lang="en-US" altLang="ko-KR" dirty="0"/>
              <a:t>GAN </a:t>
            </a:r>
            <a:r>
              <a:rPr lang="ko-KR" altLang="en-US" dirty="0"/>
              <a:t>모델코드를  구현하고 </a:t>
            </a:r>
            <a:r>
              <a:rPr lang="en-US" altLang="ko-KR" dirty="0"/>
              <a:t>epoch</a:t>
            </a:r>
            <a:r>
              <a:rPr lang="ko-KR" altLang="en-US" dirty="0"/>
              <a:t>를 </a:t>
            </a:r>
            <a:r>
              <a:rPr lang="en-US" altLang="ko-KR" dirty="0"/>
              <a:t>300 </a:t>
            </a:r>
            <a:r>
              <a:rPr lang="ko-KR" altLang="en-US" dirty="0"/>
              <a:t>정도 돌린 결과값이 다음과 같음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76F06F-2896-410E-1AF3-BD5254AA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85" y="3671966"/>
            <a:ext cx="3485665" cy="347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7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0088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459567" y="1192618"/>
            <a:ext cx="6439463" cy="789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GAN</a:t>
            </a:r>
            <a:r>
              <a:rPr lang="ko-KR" altLang="en-US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모델 관련 한계점</a:t>
            </a:r>
            <a:endParaRPr lang="en-US" altLang="ko-KR" sz="34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9C0E8-7B69-3263-6CA8-5499B5379BF1}"/>
              </a:ext>
            </a:extLst>
          </p:cNvPr>
          <p:cNvSpPr txBox="1"/>
          <p:nvPr/>
        </p:nvSpPr>
        <p:spPr>
          <a:xfrm>
            <a:off x="2731817" y="2110403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GAN</a:t>
            </a:r>
            <a:r>
              <a:rPr lang="ko-KR" altLang="en-US" b="1" dirty="0"/>
              <a:t> 성능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ABFAD-2BFA-BE81-202B-9D9E30F89071}"/>
              </a:ext>
            </a:extLst>
          </p:cNvPr>
          <p:cNvSpPr txBox="1"/>
          <p:nvPr/>
        </p:nvSpPr>
        <p:spPr>
          <a:xfrm>
            <a:off x="2169078" y="2607688"/>
            <a:ext cx="764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</a:t>
            </a:r>
            <a:r>
              <a:rPr lang="en-US" altLang="ko-KR" dirty="0"/>
              <a:t>GAN </a:t>
            </a:r>
            <a:r>
              <a:rPr lang="ko-KR" altLang="en-US" dirty="0"/>
              <a:t>모델코드를  구현하고 </a:t>
            </a:r>
            <a:r>
              <a:rPr lang="en-US" altLang="ko-KR" dirty="0"/>
              <a:t>epoch</a:t>
            </a:r>
            <a:r>
              <a:rPr lang="ko-KR" altLang="en-US" dirty="0"/>
              <a:t>를 </a:t>
            </a:r>
            <a:r>
              <a:rPr lang="en-US" altLang="ko-KR" dirty="0"/>
              <a:t>300 </a:t>
            </a:r>
            <a:r>
              <a:rPr lang="ko-KR" altLang="en-US" dirty="0"/>
              <a:t>정도 돌린 결과값이 다음과 같음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72E57-750D-C3D2-F367-D94BFE61FA59}"/>
              </a:ext>
            </a:extLst>
          </p:cNvPr>
          <p:cNvSpPr txBox="1"/>
          <p:nvPr/>
        </p:nvSpPr>
        <p:spPr>
          <a:xfrm>
            <a:off x="5345906" y="3524587"/>
            <a:ext cx="4301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이는 성능 측면으로 상상했던 것과 다르게 많이 부족하다 생각이 들었고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이에 성능을 보다 높이기 위해 </a:t>
            </a:r>
            <a:endParaRPr lang="en-US" altLang="ko-KR" dirty="0"/>
          </a:p>
          <a:p>
            <a:r>
              <a:rPr lang="ko-KR" altLang="en-US" dirty="0"/>
              <a:t>무작정 </a:t>
            </a:r>
            <a:r>
              <a:rPr lang="en-US" altLang="ko-KR" dirty="0"/>
              <a:t>epoch</a:t>
            </a:r>
            <a:r>
              <a:rPr lang="ko-KR" altLang="en-US" dirty="0"/>
              <a:t>를 </a:t>
            </a:r>
            <a:r>
              <a:rPr lang="en-US" altLang="ko-KR" dirty="0"/>
              <a:t>1000</a:t>
            </a:r>
            <a:r>
              <a:rPr lang="ko-KR" altLang="en-US" dirty="0"/>
              <a:t>으로 늘려서 학습을 진행해 봄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F6257A-713B-330B-3A99-0774AFAB4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85" y="3671966"/>
            <a:ext cx="3485665" cy="347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7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0088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459567" y="1192618"/>
            <a:ext cx="6439463" cy="789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GAN</a:t>
            </a:r>
            <a:r>
              <a:rPr lang="ko-KR" altLang="en-US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모델 관련 한계점</a:t>
            </a:r>
            <a:endParaRPr lang="en-US" altLang="ko-KR" sz="34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9C0E8-7B69-3263-6CA8-5499B5379BF1}"/>
              </a:ext>
            </a:extLst>
          </p:cNvPr>
          <p:cNvSpPr txBox="1"/>
          <p:nvPr/>
        </p:nvSpPr>
        <p:spPr>
          <a:xfrm>
            <a:off x="2731817" y="2110403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GAN</a:t>
            </a:r>
            <a:r>
              <a:rPr lang="ko-KR" altLang="en-US" b="1" dirty="0"/>
              <a:t> 성능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56DB5-1FA0-A396-B6AB-C833CB3C1B55}"/>
              </a:ext>
            </a:extLst>
          </p:cNvPr>
          <p:cNvSpPr txBox="1"/>
          <p:nvPr/>
        </p:nvSpPr>
        <p:spPr>
          <a:xfrm>
            <a:off x="2205990" y="2607688"/>
            <a:ext cx="764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Loss </a:t>
            </a:r>
            <a:r>
              <a:rPr lang="ko-KR" altLang="en-US" dirty="0"/>
              <a:t>값이 떨어질 것이라는 예상과는 다르게 </a:t>
            </a:r>
            <a:endParaRPr lang="en-US" altLang="ko-KR" dirty="0"/>
          </a:p>
          <a:p>
            <a:r>
              <a:rPr lang="ko-KR" altLang="en-US" dirty="0"/>
              <a:t>오히려 </a:t>
            </a:r>
            <a:r>
              <a:rPr lang="en-US" altLang="ko-KR" dirty="0"/>
              <a:t>Loss</a:t>
            </a:r>
            <a:r>
              <a:rPr lang="ko-KR" altLang="en-US" dirty="0"/>
              <a:t>값은 어느 순간부터 오르기 시작했고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생성한 이미지의 성능도 매우 떨어져 보였음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B09019-0E0D-921E-8CEA-6EC1C8186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4" y="3583119"/>
            <a:ext cx="7515225" cy="1885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DD6D77-9E1E-02CF-D41D-62D4B4D29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746" y="4227579"/>
            <a:ext cx="2456814" cy="24829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9AF7C4-AB79-E5C8-662A-FDE92AF58D85}"/>
              </a:ext>
            </a:extLst>
          </p:cNvPr>
          <p:cNvSpPr txBox="1"/>
          <p:nvPr/>
        </p:nvSpPr>
        <p:spPr>
          <a:xfrm>
            <a:off x="4442150" y="5856142"/>
            <a:ext cx="3922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</a:t>
            </a:r>
            <a:r>
              <a:rPr lang="ko-KR" altLang="en-US" dirty="0"/>
              <a:t>에 따라 오히려</a:t>
            </a:r>
            <a:endParaRPr lang="en-US" altLang="ko-KR" dirty="0"/>
          </a:p>
          <a:p>
            <a:r>
              <a:rPr lang="ko-KR" altLang="en-US" dirty="0"/>
              <a:t>서서히 형체가 더 흐려짐 </a:t>
            </a:r>
            <a:r>
              <a:rPr lang="en-US" altLang="ko-KR" dirty="0"/>
              <a:t>-&gt;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986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0088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459567" y="1192618"/>
            <a:ext cx="6439463" cy="789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GAN</a:t>
            </a:r>
            <a:r>
              <a:rPr lang="ko-KR" altLang="en-US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모델 관련 한계점</a:t>
            </a:r>
            <a:endParaRPr lang="en-US" altLang="ko-KR" sz="34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9C0E8-7B69-3263-6CA8-5499B5379BF1}"/>
              </a:ext>
            </a:extLst>
          </p:cNvPr>
          <p:cNvSpPr txBox="1"/>
          <p:nvPr/>
        </p:nvSpPr>
        <p:spPr>
          <a:xfrm>
            <a:off x="2731817" y="2110403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GAN</a:t>
            </a:r>
            <a:r>
              <a:rPr lang="ko-KR" altLang="en-US" b="1" dirty="0"/>
              <a:t> 성능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56DB5-1FA0-A396-B6AB-C833CB3C1B55}"/>
              </a:ext>
            </a:extLst>
          </p:cNvPr>
          <p:cNvSpPr txBox="1"/>
          <p:nvPr/>
        </p:nvSpPr>
        <p:spPr>
          <a:xfrm>
            <a:off x="1828800" y="2685764"/>
            <a:ext cx="79895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이에</a:t>
            </a:r>
            <a:r>
              <a:rPr lang="en-US" altLang="ko-KR" dirty="0"/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learning rate, decay of first order momentum of gradient </a:t>
            </a:r>
            <a:r>
              <a:rPr lang="ko-KR" altLang="en-US" dirty="0"/>
              <a:t>등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파라미터들을 조금씩 바꾸어 학습을 진행해 보았으나</a:t>
            </a:r>
            <a:endParaRPr lang="en-US" altLang="ko-KR" dirty="0"/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눈에 띄게 성능이 좋아지진 않았음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그나마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500 epoch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5e-4 LR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정도가 성능이 좋다고 판단하였고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모델을 이번 프로젝트에 채용하였음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E15B41-C882-7D96-6564-73CE3C4B6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403" y="4533418"/>
            <a:ext cx="2889097" cy="2889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BCE3E2-C511-19DC-E4AC-82781846885E}"/>
              </a:ext>
            </a:extLst>
          </p:cNvPr>
          <p:cNvSpPr txBox="1"/>
          <p:nvPr/>
        </p:nvSpPr>
        <p:spPr>
          <a:xfrm>
            <a:off x="1828800" y="6657076"/>
            <a:ext cx="524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바지</a:t>
            </a:r>
            <a:r>
              <a:rPr lang="en-US" altLang="ko-KR" dirty="0"/>
              <a:t>, </a:t>
            </a:r>
            <a:r>
              <a:rPr lang="ko-KR" altLang="en-US" dirty="0"/>
              <a:t>치마 등 적어도 형태는 구별이 가능함</a:t>
            </a:r>
            <a:r>
              <a:rPr lang="en-US" altLang="ko-KR" dirty="0"/>
              <a:t>. &gt;&gt;&gt;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009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0088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459567" y="1192618"/>
            <a:ext cx="6439463" cy="789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GAN</a:t>
            </a:r>
            <a:r>
              <a:rPr lang="ko-KR" altLang="en-US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모델 관련 한계점</a:t>
            </a:r>
            <a:endParaRPr lang="en-US" altLang="ko-KR" sz="34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9C0E8-7B69-3263-6CA8-5499B5379BF1}"/>
              </a:ext>
            </a:extLst>
          </p:cNvPr>
          <p:cNvSpPr txBox="1"/>
          <p:nvPr/>
        </p:nvSpPr>
        <p:spPr>
          <a:xfrm>
            <a:off x="2731817" y="2110403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GAN</a:t>
            </a:r>
            <a:r>
              <a:rPr lang="ko-KR" altLang="en-US" b="1" dirty="0"/>
              <a:t> 성능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56DB5-1FA0-A396-B6AB-C833CB3C1B55}"/>
              </a:ext>
            </a:extLst>
          </p:cNvPr>
          <p:cNvSpPr txBox="1"/>
          <p:nvPr/>
        </p:nvSpPr>
        <p:spPr>
          <a:xfrm>
            <a:off x="1684513" y="2885618"/>
            <a:ext cx="79895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어째서 일까</a:t>
            </a:r>
            <a:r>
              <a:rPr lang="en-US" altLang="ko-KR" sz="3000" dirty="0"/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19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2548345" y="1688715"/>
            <a:ext cx="2188420" cy="381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Tap 1. Image Upload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721469" y="2084144"/>
            <a:ext cx="2584362" cy="571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원하는 이미지를 컴퓨터에서 업로드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예시 이미지 제공  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6536B7-DF38-46DD-B3B0-9E305E372A42}"/>
              </a:ext>
            </a:extLst>
          </p:cNvPr>
          <p:cNvSpPr/>
          <p:nvPr/>
        </p:nvSpPr>
        <p:spPr>
          <a:xfrm>
            <a:off x="4203645" y="2934682"/>
            <a:ext cx="2226892" cy="381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Tap 3. Making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Image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84B06-4475-4D43-BB4D-4005C8790E8B}"/>
              </a:ext>
            </a:extLst>
          </p:cNvPr>
          <p:cNvSpPr/>
          <p:nvPr/>
        </p:nvSpPr>
        <p:spPr>
          <a:xfrm>
            <a:off x="4393555" y="3278318"/>
            <a:ext cx="2020105" cy="318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원하는 종류의 이미지 제작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09A8B6-DB28-A6DC-CA17-D6DE7E07FA8E}"/>
              </a:ext>
            </a:extLst>
          </p:cNvPr>
          <p:cNvSpPr/>
          <p:nvPr/>
        </p:nvSpPr>
        <p:spPr>
          <a:xfrm>
            <a:off x="6124965" y="1703078"/>
            <a:ext cx="2258952" cy="381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Tap 2. Using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Webcam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BAF134-C902-7E48-5499-DEC4A3A58372}"/>
              </a:ext>
            </a:extLst>
          </p:cNvPr>
          <p:cNvSpPr/>
          <p:nvPr/>
        </p:nvSpPr>
        <p:spPr>
          <a:xfrm>
            <a:off x="6082797" y="2109421"/>
            <a:ext cx="2584362" cy="571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원하는 이미지를 컴퓨터에서 업로드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예시 이미지 제공  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EF8E35F-30EA-1B78-AB52-D2670DD8EF17}"/>
              </a:ext>
            </a:extLst>
          </p:cNvPr>
          <p:cNvCxnSpPr>
            <a:cxnSpLocks/>
          </p:cNvCxnSpPr>
          <p:nvPr/>
        </p:nvCxnSpPr>
        <p:spPr>
          <a:xfrm>
            <a:off x="5493403" y="3779837"/>
            <a:ext cx="0" cy="154641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B5BB24-317C-D0E7-AA3C-33B6998E2368}"/>
              </a:ext>
            </a:extLst>
          </p:cNvPr>
          <p:cNvCxnSpPr>
            <a:cxnSpLocks/>
          </p:cNvCxnSpPr>
          <p:nvPr/>
        </p:nvCxnSpPr>
        <p:spPr>
          <a:xfrm>
            <a:off x="3489800" y="3315748"/>
            <a:ext cx="1590200" cy="190649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BA0A5FF-8987-B97F-ED7A-F878B02D8D1B}"/>
              </a:ext>
            </a:extLst>
          </p:cNvPr>
          <p:cNvCxnSpPr>
            <a:cxnSpLocks/>
          </p:cNvCxnSpPr>
          <p:nvPr/>
        </p:nvCxnSpPr>
        <p:spPr>
          <a:xfrm flipH="1">
            <a:off x="5983755" y="2934682"/>
            <a:ext cx="1694341" cy="2287558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A78C3C-A308-49E4-8462-28EAF3DBA970}"/>
              </a:ext>
            </a:extLst>
          </p:cNvPr>
          <p:cNvSpPr/>
          <p:nvPr/>
        </p:nvSpPr>
        <p:spPr>
          <a:xfrm>
            <a:off x="3446003" y="5475550"/>
            <a:ext cx="4783682" cy="1025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주어진 이미지를 통해 어떤 종류의 쓰레기인지 판별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분류된 쓰레기의 분리 수거 방법 및 재활용 용도 확인 가능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61F9-EFAC-78A2-F23E-149C42EA0E53}"/>
              </a:ext>
            </a:extLst>
          </p:cNvPr>
          <p:cNvSpPr/>
          <p:nvPr/>
        </p:nvSpPr>
        <p:spPr>
          <a:xfrm>
            <a:off x="4533824" y="227849"/>
            <a:ext cx="196399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프로젝트 설명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D57E1A-A5A6-216D-C026-1C2813E3B6B2}"/>
              </a:ext>
            </a:extLst>
          </p:cNvPr>
          <p:cNvSpPr/>
          <p:nvPr/>
        </p:nvSpPr>
        <p:spPr>
          <a:xfrm>
            <a:off x="3679663" y="730487"/>
            <a:ext cx="37465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총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개의 탭으로 이루어져 있음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788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0088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459567" y="1192618"/>
            <a:ext cx="6439463" cy="789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GAN</a:t>
            </a:r>
            <a:r>
              <a:rPr lang="ko-KR" altLang="en-US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모델 관련 한계점</a:t>
            </a:r>
            <a:endParaRPr lang="en-US" altLang="ko-KR" sz="34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9C0E8-7B69-3263-6CA8-5499B5379BF1}"/>
              </a:ext>
            </a:extLst>
          </p:cNvPr>
          <p:cNvSpPr txBox="1"/>
          <p:nvPr/>
        </p:nvSpPr>
        <p:spPr>
          <a:xfrm>
            <a:off x="2731817" y="2110403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GAN</a:t>
            </a:r>
            <a:r>
              <a:rPr lang="ko-KR" altLang="en-US" b="1" dirty="0"/>
              <a:t> 성능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56DB5-1FA0-A396-B6AB-C833CB3C1B55}"/>
              </a:ext>
            </a:extLst>
          </p:cNvPr>
          <p:cNvSpPr txBox="1"/>
          <p:nvPr/>
        </p:nvSpPr>
        <p:spPr>
          <a:xfrm>
            <a:off x="1684513" y="2885618"/>
            <a:ext cx="79895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어째서 일까</a:t>
            </a:r>
            <a:r>
              <a:rPr lang="en-US" altLang="ko-KR" sz="3000" dirty="0"/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0FA82-AA51-9B62-C808-A1EB9EB02FB5}"/>
              </a:ext>
            </a:extLst>
          </p:cNvPr>
          <p:cNvSpPr txBox="1"/>
          <p:nvPr/>
        </p:nvSpPr>
        <p:spPr>
          <a:xfrm>
            <a:off x="1684513" y="3779837"/>
            <a:ext cx="8202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의 최신 모델을 사용해 보려고 노력하였으나 </a:t>
            </a:r>
            <a:br>
              <a:rPr lang="en-US" altLang="ko-KR" dirty="0"/>
            </a:br>
            <a:r>
              <a:rPr lang="ko-KR" altLang="en-US" dirty="0"/>
              <a:t>현 실력으로는 힘들다고 판단되어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상대적으로 따라서 코드 작성하기가 쉬운 </a:t>
            </a:r>
            <a:r>
              <a:rPr lang="en-US" altLang="ko-KR" dirty="0"/>
              <a:t>GAN</a:t>
            </a:r>
            <a:r>
              <a:rPr lang="ko-KR" altLang="en-US" dirty="0"/>
              <a:t>의 초기 모델 </a:t>
            </a:r>
            <a:r>
              <a:rPr lang="en-US" altLang="ko-KR" dirty="0"/>
              <a:t>GIT</a:t>
            </a:r>
            <a:r>
              <a:rPr lang="ko-KR" altLang="en-US" dirty="0"/>
              <a:t>을 참고하여 </a:t>
            </a:r>
            <a:r>
              <a:rPr lang="en-US" altLang="ko-KR" dirty="0"/>
              <a:t>GAN</a:t>
            </a:r>
            <a:r>
              <a:rPr lang="ko-KR" altLang="en-US" dirty="0"/>
              <a:t>모델을 구현하였다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초기 </a:t>
            </a:r>
            <a:r>
              <a:rPr lang="en-US" altLang="ko-KR" dirty="0"/>
              <a:t>GAN</a:t>
            </a:r>
            <a:r>
              <a:rPr lang="ko-KR" altLang="en-US" dirty="0"/>
              <a:t>과 최신 </a:t>
            </a:r>
            <a:r>
              <a:rPr lang="en-US" altLang="ko-KR" dirty="0"/>
              <a:t>GAN</a:t>
            </a:r>
            <a:r>
              <a:rPr lang="ko-KR" altLang="en-US" dirty="0"/>
              <a:t>의 성능차이가 있어서 원하는 기대 값 만큼</a:t>
            </a:r>
            <a:br>
              <a:rPr lang="en-US" altLang="ko-KR" dirty="0"/>
            </a:br>
            <a:r>
              <a:rPr lang="en-US" altLang="ko-KR" dirty="0"/>
              <a:t>( </a:t>
            </a:r>
            <a:r>
              <a:rPr lang="ko-KR" altLang="en-US" dirty="0"/>
              <a:t>구별하기 힘들 정도로 완전 진짜 같은 이미지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결과가 안 나온 것이 아닐까 판단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8831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0088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459567" y="1192618"/>
            <a:ext cx="6439463" cy="789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GAN</a:t>
            </a:r>
            <a:r>
              <a:rPr lang="ko-KR" altLang="en-US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모델 관련 한계점</a:t>
            </a:r>
            <a:endParaRPr lang="en-US" altLang="ko-KR" sz="34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9C0E8-7B69-3263-6CA8-5499B5379BF1}"/>
              </a:ext>
            </a:extLst>
          </p:cNvPr>
          <p:cNvSpPr txBox="1"/>
          <p:nvPr/>
        </p:nvSpPr>
        <p:spPr>
          <a:xfrm>
            <a:off x="2731817" y="2110403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GAN</a:t>
            </a:r>
            <a:r>
              <a:rPr lang="ko-KR" altLang="en-US" b="1" dirty="0"/>
              <a:t> 성능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56DB5-1FA0-A396-B6AB-C833CB3C1B55}"/>
              </a:ext>
            </a:extLst>
          </p:cNvPr>
          <p:cNvSpPr txBox="1"/>
          <p:nvPr/>
        </p:nvSpPr>
        <p:spPr>
          <a:xfrm>
            <a:off x="1684513" y="2885618"/>
            <a:ext cx="79895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어째서 일까</a:t>
            </a:r>
            <a:r>
              <a:rPr lang="en-US" altLang="ko-KR" sz="3000" dirty="0"/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EE42E-A20B-D242-8BAE-4A2C4959DB06}"/>
              </a:ext>
            </a:extLst>
          </p:cNvPr>
          <p:cNvSpPr txBox="1"/>
          <p:nvPr/>
        </p:nvSpPr>
        <p:spPr>
          <a:xfrm>
            <a:off x="1684513" y="4000817"/>
            <a:ext cx="8202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dirty="0"/>
              <a:t>원본 </a:t>
            </a:r>
            <a:r>
              <a:rPr lang="en-US" altLang="ko-KR" dirty="0"/>
              <a:t>Git</a:t>
            </a:r>
            <a:r>
              <a:rPr lang="ko-KR" altLang="en-US" dirty="0"/>
              <a:t>에서의 </a:t>
            </a:r>
            <a:r>
              <a:rPr lang="en-US" altLang="ko-KR" dirty="0"/>
              <a:t>GAN </a:t>
            </a:r>
            <a:r>
              <a:rPr lang="ko-KR" altLang="en-US" dirty="0"/>
              <a:t>코드와 구현한 </a:t>
            </a:r>
            <a:r>
              <a:rPr lang="en-US" altLang="ko-KR" dirty="0"/>
              <a:t>GAN</a:t>
            </a:r>
            <a:r>
              <a:rPr lang="ko-KR" altLang="en-US" dirty="0"/>
              <a:t>의 코드는 </a:t>
            </a:r>
            <a:r>
              <a:rPr lang="en-US" altLang="ko-KR" dirty="0"/>
              <a:t>input </a:t>
            </a:r>
            <a:r>
              <a:rPr lang="ko-KR" altLang="en-US" dirty="0"/>
              <a:t>이미지 사이즈가 다르다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 </a:t>
            </a:r>
            <a:r>
              <a:rPr lang="ko-KR" altLang="en-US" dirty="0"/>
              <a:t>현 학습에 사용된 이미지 크기에 따라 </a:t>
            </a:r>
            <a:r>
              <a:rPr lang="en-US" altLang="ko-KR" dirty="0"/>
              <a:t>input </a:t>
            </a:r>
            <a:r>
              <a:rPr lang="ko-KR" altLang="en-US" dirty="0"/>
              <a:t>이미지의 크기를 변경하여 모델을 학습하였다</a:t>
            </a:r>
            <a:r>
              <a:rPr lang="en-US" altLang="ko-KR" dirty="0"/>
              <a:t>. )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- &gt; Git</a:t>
            </a:r>
            <a:r>
              <a:rPr lang="ko-KR" altLang="en-US" dirty="0"/>
              <a:t>에 최적화로 기본 설정되어 있는 파라미터들이 우리가 사용한 이미지 크기에 최적인 값이 아닐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86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0088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459567" y="1192618"/>
            <a:ext cx="6439463" cy="789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GAN</a:t>
            </a:r>
            <a:r>
              <a:rPr lang="ko-KR" altLang="en-US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모델 관련 한계점</a:t>
            </a:r>
            <a:endParaRPr lang="en-US" altLang="ko-KR" sz="34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9C0E8-7B69-3263-6CA8-5499B5379BF1}"/>
              </a:ext>
            </a:extLst>
          </p:cNvPr>
          <p:cNvSpPr txBox="1"/>
          <p:nvPr/>
        </p:nvSpPr>
        <p:spPr>
          <a:xfrm>
            <a:off x="2731817" y="2110403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시간 부족에 따른 </a:t>
            </a:r>
            <a:r>
              <a:rPr lang="en-US" altLang="ko-KR" b="1" dirty="0"/>
              <a:t>GAN </a:t>
            </a:r>
            <a:r>
              <a:rPr lang="ko-KR" altLang="en-US" b="1" dirty="0"/>
              <a:t>적응 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309EE-EA44-8422-25DE-A2EF01853E5B}"/>
              </a:ext>
            </a:extLst>
          </p:cNvPr>
          <p:cNvSpPr txBox="1"/>
          <p:nvPr/>
        </p:nvSpPr>
        <p:spPr>
          <a:xfrm>
            <a:off x="1913113" y="3210675"/>
            <a:ext cx="8202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쓰레기 분리수거 프로그램을 사용해 보면 알겠지만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모든 라벨 값에 대해 이미지 생성이 구현되어 있진 않다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E89335-4F6D-3BB4-C232-6E95BB4A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22" y="4240778"/>
            <a:ext cx="8896350" cy="2543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2BEEEA-1E34-5696-CF4C-98476E81D72F}"/>
              </a:ext>
            </a:extLst>
          </p:cNvPr>
          <p:cNvSpPr txBox="1"/>
          <p:nvPr/>
        </p:nvSpPr>
        <p:spPr>
          <a:xfrm>
            <a:off x="2999126" y="6706060"/>
            <a:ext cx="820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병 이미지를 생성하려 하면 다음과 같은 팝업이 뜬다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0164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0088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한계점 및 보안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F14D3-1487-4D07-9423-35CD7DB01E07}"/>
              </a:ext>
            </a:extLst>
          </p:cNvPr>
          <p:cNvSpPr/>
          <p:nvPr/>
        </p:nvSpPr>
        <p:spPr>
          <a:xfrm>
            <a:off x="2459567" y="1192618"/>
            <a:ext cx="6439463" cy="789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GAN</a:t>
            </a:r>
            <a:r>
              <a:rPr lang="ko-KR" altLang="en-US" sz="34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모델 관련 한계점</a:t>
            </a:r>
            <a:endParaRPr lang="en-US" altLang="ko-KR" sz="34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9C0E8-7B69-3263-6CA8-5499B5379BF1}"/>
              </a:ext>
            </a:extLst>
          </p:cNvPr>
          <p:cNvSpPr txBox="1"/>
          <p:nvPr/>
        </p:nvSpPr>
        <p:spPr>
          <a:xfrm>
            <a:off x="2731817" y="2110403"/>
            <a:ext cx="42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시간 부족에 따른 </a:t>
            </a:r>
            <a:r>
              <a:rPr lang="en-US" altLang="ko-KR" b="1" dirty="0"/>
              <a:t>GAN</a:t>
            </a:r>
            <a:r>
              <a:rPr lang="ko-KR" altLang="en-US" b="1" dirty="0"/>
              <a:t> 적용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309EE-EA44-8422-25DE-A2EF01853E5B}"/>
              </a:ext>
            </a:extLst>
          </p:cNvPr>
          <p:cNvSpPr txBox="1"/>
          <p:nvPr/>
        </p:nvSpPr>
        <p:spPr>
          <a:xfrm>
            <a:off x="1714500" y="3017521"/>
            <a:ext cx="83896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실력 대비 시간이 부족하여 모든 라벨에 </a:t>
            </a:r>
            <a:r>
              <a:rPr lang="en-US" altLang="ko-KR" dirty="0"/>
              <a:t>GAN </a:t>
            </a:r>
            <a:r>
              <a:rPr lang="ko-KR" altLang="en-US" dirty="0"/>
              <a:t>모델 적용을 하지 못하였습니다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모델은 기본적으로 </a:t>
            </a:r>
            <a:r>
              <a:rPr lang="en-US" altLang="ko-KR" dirty="0"/>
              <a:t>300</a:t>
            </a:r>
            <a:r>
              <a:rPr lang="ko-KR" altLang="en-US" dirty="0"/>
              <a:t>이상의 </a:t>
            </a:r>
            <a:r>
              <a:rPr lang="en-US" altLang="ko-KR" dirty="0"/>
              <a:t>epoch</a:t>
            </a:r>
            <a:r>
              <a:rPr lang="ko-KR" altLang="en-US" dirty="0"/>
              <a:t>를 거쳐야 어느 정도 성능이 나온다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 </a:t>
            </a:r>
            <a:r>
              <a:rPr lang="ko-KR" altLang="en-US" dirty="0"/>
              <a:t>모델 학습 시간이 매우 길다</a:t>
            </a:r>
            <a:r>
              <a:rPr lang="en-US" altLang="ko-KR" dirty="0"/>
              <a:t>. )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주어진 시간이 </a:t>
            </a:r>
            <a:r>
              <a:rPr lang="en-US" altLang="ko-KR" dirty="0"/>
              <a:t>3</a:t>
            </a:r>
            <a:r>
              <a:rPr lang="ko-KR" altLang="en-US" dirty="0"/>
              <a:t>일 정도였으나</a:t>
            </a:r>
            <a:r>
              <a:rPr lang="en-US" altLang="ko-KR" dirty="0"/>
              <a:t>, </a:t>
            </a:r>
            <a:r>
              <a:rPr lang="ko-KR" altLang="en-US" dirty="0"/>
              <a:t>모델 학습 코드 구현과 추가적으로 인터페이스 관련 코드 학습도 병행하느라 미처 모든 라벨 값에 </a:t>
            </a:r>
            <a:r>
              <a:rPr lang="en-US" altLang="ko-KR" dirty="0"/>
              <a:t>GAN</a:t>
            </a:r>
            <a:r>
              <a:rPr lang="ko-KR" altLang="en-US" dirty="0"/>
              <a:t>모델을 학습시키지 못했습니다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GAN </a:t>
            </a:r>
            <a:r>
              <a:rPr lang="ko-KR" altLang="en-US" dirty="0"/>
              <a:t>모델 자체를 학습 및 구현하는데도 시간소요가 조금 많이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→  다음에 시간이 된다면  추가적으로 모든 라벨 값에 대해 이미지 생성 모델을 적용시키고 싶습니다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9911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7AD2D1-04DC-4809-ACB0-B520B91D96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-1"/>
            <a:ext cx="10688972" cy="75596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D7E7BE-7311-4B94-906A-0A05BE962D39}"/>
              </a:ext>
            </a:extLst>
          </p:cNvPr>
          <p:cNvSpPr/>
          <p:nvPr/>
        </p:nvSpPr>
        <p:spPr>
          <a:xfrm>
            <a:off x="1443484" y="2240873"/>
            <a:ext cx="58865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spc="-150" dirty="0">
                <a:solidFill>
                  <a:schemeClr val="tx2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Classification </a:t>
            </a:r>
            <a:r>
              <a:rPr lang="ko-KR" altLang="en-US" sz="4500" spc="-150" dirty="0">
                <a:solidFill>
                  <a:schemeClr val="tx2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문제 해결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0741A3-79E8-4800-9B53-467BE12922BA}"/>
              </a:ext>
            </a:extLst>
          </p:cNvPr>
          <p:cNvSpPr/>
          <p:nvPr/>
        </p:nvSpPr>
        <p:spPr>
          <a:xfrm>
            <a:off x="1443484" y="5128076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2023.01.18</a:t>
            </a:r>
            <a:endParaRPr lang="ko-KR" altLang="en-US" sz="1200" dirty="0">
              <a:solidFill>
                <a:schemeClr val="tx2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6C942E-3EA1-4D54-A13A-ED40880E157C}"/>
              </a:ext>
            </a:extLst>
          </p:cNvPr>
          <p:cNvSpPr/>
          <p:nvPr/>
        </p:nvSpPr>
        <p:spPr>
          <a:xfrm>
            <a:off x="1443484" y="4796735"/>
            <a:ext cx="1020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Team 5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BABBAF-DA22-4B10-ABED-0CBE2E45A34D}"/>
              </a:ext>
            </a:extLst>
          </p:cNvPr>
          <p:cNvSpPr/>
          <p:nvPr/>
        </p:nvSpPr>
        <p:spPr>
          <a:xfrm>
            <a:off x="2375149" y="5004226"/>
            <a:ext cx="819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이성규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이승현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김민정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이주형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민안세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39F6C3-5A8F-42A5-831C-1F9295902743}"/>
              </a:ext>
            </a:extLst>
          </p:cNvPr>
          <p:cNvSpPr/>
          <p:nvPr/>
        </p:nvSpPr>
        <p:spPr>
          <a:xfrm>
            <a:off x="1443484" y="1707024"/>
            <a:ext cx="496629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spc="-150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Microsoft Ai School</a:t>
            </a:r>
            <a:endParaRPr lang="ko-KR" altLang="en-US" sz="4500" spc="-150" dirty="0">
              <a:solidFill>
                <a:schemeClr val="bg2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08D027-05F3-4EA6-9B0E-BA349E30804E}"/>
              </a:ext>
            </a:extLst>
          </p:cNvPr>
          <p:cNvSpPr/>
          <p:nvPr/>
        </p:nvSpPr>
        <p:spPr>
          <a:xfrm>
            <a:off x="8243536" y="1483439"/>
            <a:ext cx="127791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spc="-150" dirty="0">
                <a:solidFill>
                  <a:srgbClr val="E5E9EF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02</a:t>
            </a:r>
            <a:endParaRPr lang="ko-KR" altLang="en-US" sz="8000" b="1" spc="-150" dirty="0">
              <a:solidFill>
                <a:srgbClr val="E5E9EF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74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94C6E46-0870-41B5-B822-693B85C92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6B63D52-9475-41F9-8543-C90329CDB64A}"/>
              </a:ext>
            </a:extLst>
          </p:cNvPr>
          <p:cNvSpPr/>
          <p:nvPr/>
        </p:nvSpPr>
        <p:spPr>
          <a:xfrm>
            <a:off x="1042416" y="1847088"/>
            <a:ext cx="9649397" cy="38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C001AC-A46C-4043-AFD8-26D78C71B56F}"/>
              </a:ext>
            </a:extLst>
          </p:cNvPr>
          <p:cNvSpPr/>
          <p:nvPr/>
        </p:nvSpPr>
        <p:spPr>
          <a:xfrm>
            <a:off x="2052" y="1856553"/>
            <a:ext cx="894060" cy="38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78693F-842B-4B8D-8BB7-C716CDCF3338}"/>
              </a:ext>
            </a:extLst>
          </p:cNvPr>
          <p:cNvSpPr/>
          <p:nvPr/>
        </p:nvSpPr>
        <p:spPr>
          <a:xfrm>
            <a:off x="2758550" y="2564485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 </a:t>
            </a:r>
            <a:r>
              <a:rPr lang="ko-KR" altLang="en-US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금속 표면</a:t>
            </a:r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endParaRPr lang="ko-KR" altLang="en-US" sz="1400" b="1" i="1" dirty="0">
              <a:solidFill>
                <a:srgbClr val="C6DAD4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F22AD9-0C40-4A2E-86D1-4E9160830A0D}"/>
              </a:ext>
            </a:extLst>
          </p:cNvPr>
          <p:cNvSpPr/>
          <p:nvPr/>
        </p:nvSpPr>
        <p:spPr>
          <a:xfrm>
            <a:off x="4050047" y="2484371"/>
            <a:ext cx="1241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전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A1AC4F-E86A-4C4E-A8F8-5C2215ED0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3" y="1835209"/>
            <a:ext cx="618745" cy="388925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7FB3DE-CE77-4A2F-A731-44B33A808EF0}"/>
              </a:ext>
            </a:extLst>
          </p:cNvPr>
          <p:cNvSpPr/>
          <p:nvPr/>
        </p:nvSpPr>
        <p:spPr>
          <a:xfrm>
            <a:off x="6284733" y="2564485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</a:t>
            </a:r>
            <a:r>
              <a:rPr lang="ko-KR" altLang="en-US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얼굴 분류</a:t>
            </a:r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endParaRPr lang="ko-KR" altLang="en-US" sz="1400" b="1" i="1" dirty="0">
              <a:solidFill>
                <a:srgbClr val="C6DAD4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201A98-C385-4615-90A0-985E57CD2126}"/>
              </a:ext>
            </a:extLst>
          </p:cNvPr>
          <p:cNvCxnSpPr/>
          <p:nvPr/>
        </p:nvCxnSpPr>
        <p:spPr>
          <a:xfrm>
            <a:off x="2866030" y="2484371"/>
            <a:ext cx="907576" cy="0"/>
          </a:xfrm>
          <a:prstGeom prst="line">
            <a:avLst/>
          </a:prstGeom>
          <a:ln w="28575">
            <a:solidFill>
              <a:srgbClr val="C6DAD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494444A-91B7-4DF1-8C3F-552E7909A66B}"/>
              </a:ext>
            </a:extLst>
          </p:cNvPr>
          <p:cNvCxnSpPr/>
          <p:nvPr/>
        </p:nvCxnSpPr>
        <p:spPr>
          <a:xfrm>
            <a:off x="6375732" y="2484371"/>
            <a:ext cx="907576" cy="0"/>
          </a:xfrm>
          <a:prstGeom prst="line">
            <a:avLst/>
          </a:prstGeom>
          <a:ln w="28575">
            <a:solidFill>
              <a:srgbClr val="C6DAD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85503F9-A933-4378-8E76-6302A777DAF9}"/>
              </a:ext>
            </a:extLst>
          </p:cNvPr>
          <p:cNvSpPr/>
          <p:nvPr/>
        </p:nvSpPr>
        <p:spPr>
          <a:xfrm>
            <a:off x="7640054" y="2395208"/>
            <a:ext cx="1241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전 처리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547261-410B-BDD0-B6AA-F26DCBBD9781}"/>
              </a:ext>
            </a:extLst>
          </p:cNvPr>
          <p:cNvSpPr/>
          <p:nvPr/>
        </p:nvSpPr>
        <p:spPr>
          <a:xfrm>
            <a:off x="4050047" y="2834804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사용 모델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807852-4158-E07E-A2AB-E2BDAB956C31}"/>
              </a:ext>
            </a:extLst>
          </p:cNvPr>
          <p:cNvSpPr/>
          <p:nvPr/>
        </p:nvSpPr>
        <p:spPr>
          <a:xfrm>
            <a:off x="7635541" y="3020666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사용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4EF164-7C41-DAEC-E98B-6D8C457C16B8}"/>
              </a:ext>
            </a:extLst>
          </p:cNvPr>
          <p:cNvSpPr/>
          <p:nvPr/>
        </p:nvSpPr>
        <p:spPr>
          <a:xfrm>
            <a:off x="7635541" y="3359220"/>
            <a:ext cx="1361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성능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42730D-34BC-2BB7-72F5-EBFE8F09447B}"/>
              </a:ext>
            </a:extLst>
          </p:cNvPr>
          <p:cNvSpPr/>
          <p:nvPr/>
        </p:nvSpPr>
        <p:spPr>
          <a:xfrm>
            <a:off x="7635541" y="2739701"/>
            <a:ext cx="15087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Test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이미지 수집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638EDD-9B72-5885-6C69-52C6B11526BC}"/>
              </a:ext>
            </a:extLst>
          </p:cNvPr>
          <p:cNvSpPr/>
          <p:nvPr/>
        </p:nvSpPr>
        <p:spPr>
          <a:xfrm>
            <a:off x="4050047" y="3185237"/>
            <a:ext cx="1361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성능 비교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A15888-3B49-3F43-7CF2-C81311F0E5BC}"/>
              </a:ext>
            </a:extLst>
          </p:cNvPr>
          <p:cNvSpPr/>
          <p:nvPr/>
        </p:nvSpPr>
        <p:spPr>
          <a:xfrm>
            <a:off x="4050047" y="3494912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ECEF54-FA9D-776C-951B-FE5EF7504C8E}"/>
              </a:ext>
            </a:extLst>
          </p:cNvPr>
          <p:cNvSpPr/>
          <p:nvPr/>
        </p:nvSpPr>
        <p:spPr>
          <a:xfrm>
            <a:off x="7634120" y="3692933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2746862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61F9-EFAC-78A2-F23E-149C42EA0E53}"/>
              </a:ext>
            </a:extLst>
          </p:cNvPr>
          <p:cNvSpPr/>
          <p:nvPr/>
        </p:nvSpPr>
        <p:spPr>
          <a:xfrm>
            <a:off x="4533824" y="227849"/>
            <a:ext cx="187262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 처리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043E0-9FEC-B038-04C8-62653570D832}"/>
              </a:ext>
            </a:extLst>
          </p:cNvPr>
          <p:cNvSpPr txBox="1"/>
          <p:nvPr/>
        </p:nvSpPr>
        <p:spPr>
          <a:xfrm>
            <a:off x="1916844" y="1423450"/>
            <a:ext cx="838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주어진 </a:t>
            </a:r>
            <a:r>
              <a:rPr lang="en-US" altLang="ko-KR" dirty="0" err="1"/>
              <a:t>Json</a:t>
            </a:r>
            <a:r>
              <a:rPr lang="ko-KR" altLang="en-US" dirty="0"/>
              <a:t>으로 부터 정보를 받아</a:t>
            </a:r>
            <a:r>
              <a:rPr lang="en-US" altLang="ko-KR" dirty="0"/>
              <a:t>,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정보에 따라 이미지를 자른 후 검정색으로 </a:t>
            </a:r>
            <a:r>
              <a:rPr lang="ko-KR" altLang="en-US" dirty="0" err="1"/>
              <a:t>패딩하여</a:t>
            </a:r>
            <a:r>
              <a:rPr lang="ko-KR" altLang="en-US" dirty="0"/>
              <a:t> 이미지의 크기를 모두 통일 시켜 주었습니다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5E50A4-8A00-C639-8B25-E56A1CB8C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49" y="2238552"/>
            <a:ext cx="5561061" cy="20162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84DDA9-6EA0-0C45-0776-CDDE5A03D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339" y="5046981"/>
            <a:ext cx="6886575" cy="885825"/>
          </a:xfrm>
          <a:prstGeom prst="rect">
            <a:avLst/>
          </a:prstGeom>
        </p:spPr>
      </p:pic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2219235F-602A-57E0-8567-D711968DF3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64015" y="3349265"/>
            <a:ext cx="1553930" cy="1348740"/>
          </a:xfrm>
          <a:prstGeom prst="curvedConnector3">
            <a:avLst>
              <a:gd name="adj1" fmla="val 24256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956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61F9-EFAC-78A2-F23E-149C42EA0E53}"/>
              </a:ext>
            </a:extLst>
          </p:cNvPr>
          <p:cNvSpPr/>
          <p:nvPr/>
        </p:nvSpPr>
        <p:spPr>
          <a:xfrm>
            <a:off x="4533824" y="227849"/>
            <a:ext cx="187262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 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B2D334-149A-38B8-3F9E-DADF5619E2A3}"/>
              </a:ext>
            </a:extLst>
          </p:cNvPr>
          <p:cNvSpPr txBox="1"/>
          <p:nvPr/>
        </p:nvSpPr>
        <p:spPr>
          <a:xfrm>
            <a:off x="1916844" y="1515783"/>
            <a:ext cx="996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 이후 </a:t>
            </a:r>
            <a:r>
              <a:rPr lang="en-US" altLang="ko-KR" dirty="0" err="1"/>
              <a:t>Json</a:t>
            </a:r>
            <a:r>
              <a:rPr lang="ko-KR" altLang="en-US" dirty="0"/>
              <a:t>에 있는 이미지의 </a:t>
            </a:r>
            <a:r>
              <a:rPr lang="en-US" altLang="ko-KR" dirty="0"/>
              <a:t>Label </a:t>
            </a:r>
            <a:r>
              <a:rPr lang="ko-KR" altLang="en-US" dirty="0"/>
              <a:t>에 따라 폴더를 나눠 </a:t>
            </a:r>
            <a:endParaRPr lang="en-US" altLang="ko-KR" dirty="0"/>
          </a:p>
          <a:p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Test </a:t>
            </a:r>
            <a:r>
              <a:rPr lang="ko-KR" altLang="en-US" dirty="0"/>
              <a:t>이미지 분류를 해주었습니다</a:t>
            </a:r>
            <a:r>
              <a:rPr lang="en-US" altLang="ko-KR" dirty="0"/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4756A8-6814-C7BF-8E31-ABCF54900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7570"/>
            <a:ext cx="7124700" cy="3257550"/>
          </a:xfrm>
          <a:prstGeom prst="rect">
            <a:avLst/>
          </a:prstGeom>
        </p:spPr>
      </p:pic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D879647-F580-DF18-9DE4-E83AABB0075A}"/>
              </a:ext>
            </a:extLst>
          </p:cNvPr>
          <p:cNvCxnSpPr>
            <a:cxnSpLocks/>
          </p:cNvCxnSpPr>
          <p:nvPr/>
        </p:nvCxnSpPr>
        <p:spPr>
          <a:xfrm>
            <a:off x="5789248" y="4352137"/>
            <a:ext cx="1695481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D73E91F-942E-AE46-528A-D5D21C7EA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459" y="2970895"/>
            <a:ext cx="2990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78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E7F7D1-951E-CC02-2C84-5A39DCCA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39" y="2677063"/>
            <a:ext cx="3901267" cy="3920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E51910-1838-858C-5BD4-D2393831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62" y="2548187"/>
            <a:ext cx="3897164" cy="39208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55239B9-8136-5462-9964-61967EE1AA24}"/>
              </a:ext>
            </a:extLst>
          </p:cNvPr>
          <p:cNvSpPr/>
          <p:nvPr/>
        </p:nvSpPr>
        <p:spPr>
          <a:xfrm>
            <a:off x="4533824" y="227849"/>
            <a:ext cx="187262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 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8E0FFF-589D-57C4-5C41-7B2062AA988D}"/>
              </a:ext>
            </a:extLst>
          </p:cNvPr>
          <p:cNvSpPr txBox="1"/>
          <p:nvPr/>
        </p:nvSpPr>
        <p:spPr>
          <a:xfrm>
            <a:off x="1916844" y="1515783"/>
            <a:ext cx="996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</a:t>
            </a:r>
            <a:r>
              <a:rPr lang="ko-KR" altLang="en-US" dirty="0"/>
              <a:t>및 </a:t>
            </a:r>
            <a:r>
              <a:rPr lang="en-US" altLang="ko-KR" dirty="0"/>
              <a:t>Test </a:t>
            </a:r>
            <a:r>
              <a:rPr lang="ko-KR" altLang="en-US" dirty="0"/>
              <a:t>이미지 예시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7980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239B9-8136-5462-9964-61967EE1AA24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사용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4C132-598F-65F5-96AE-EE826A5E661E}"/>
              </a:ext>
            </a:extLst>
          </p:cNvPr>
          <p:cNvSpPr txBox="1"/>
          <p:nvPr/>
        </p:nvSpPr>
        <p:spPr>
          <a:xfrm>
            <a:off x="3972219" y="2069781"/>
            <a:ext cx="6166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1. 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efficientnet_b0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ResNet50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3.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DenseNet201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SwinTransformer</a:t>
            </a:r>
            <a:endParaRPr lang="en-US" altLang="ko-KR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5. </a:t>
            </a:r>
            <a:r>
              <a:rPr lang="en-US" altLang="ko-KR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AlexNet</a:t>
            </a:r>
            <a:endParaRPr lang="en-US" altLang="ko-KR" b="0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9071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87998" y="2280013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Kaggle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16BAD1-E76C-4C0D-8832-C5EBFC5BCE3C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8E5AAC-C570-F2E0-2870-15D4F827DFE1}"/>
              </a:ext>
            </a:extLst>
          </p:cNvPr>
          <p:cNvSpPr/>
          <p:nvPr/>
        </p:nvSpPr>
        <p:spPr>
          <a:xfrm>
            <a:off x="4578709" y="1015535"/>
            <a:ext cx="1534394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1024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239B9-8136-5462-9964-61967EE1AA24}"/>
              </a:ext>
            </a:extLst>
          </p:cNvPr>
          <p:cNvSpPr/>
          <p:nvPr/>
        </p:nvSpPr>
        <p:spPr>
          <a:xfrm>
            <a:off x="4533824" y="227849"/>
            <a:ext cx="2031325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성능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CAFE2D-8351-9576-B99D-89685257B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844" y="1191443"/>
            <a:ext cx="79438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1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239B9-8136-5462-9964-61967EE1AA24}"/>
              </a:ext>
            </a:extLst>
          </p:cNvPr>
          <p:cNvSpPr/>
          <p:nvPr/>
        </p:nvSpPr>
        <p:spPr>
          <a:xfrm>
            <a:off x="4533824" y="227849"/>
            <a:ext cx="2031325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성능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C12680-B2EE-2AD2-6592-9E21DBAB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736" y="1214755"/>
            <a:ext cx="7239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93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239B9-8136-5462-9964-61967EE1AA24}"/>
              </a:ext>
            </a:extLst>
          </p:cNvPr>
          <p:cNvSpPr/>
          <p:nvPr/>
        </p:nvSpPr>
        <p:spPr>
          <a:xfrm>
            <a:off x="4533824" y="227849"/>
            <a:ext cx="2031325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성능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677BEF-2613-B429-437B-64F51642F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42" y="843468"/>
            <a:ext cx="7505700" cy="5210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BE9A4-FDC9-346C-F442-3DE608354FA1}"/>
              </a:ext>
            </a:extLst>
          </p:cNvPr>
          <p:cNvSpPr txBox="1"/>
          <p:nvPr/>
        </p:nvSpPr>
        <p:spPr>
          <a:xfrm>
            <a:off x="91662" y="6053643"/>
            <a:ext cx="53435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efficientnet_b0 </a:t>
            </a:r>
            <a:r>
              <a:rPr lang="nb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96.111</a:t>
            </a:r>
          </a:p>
          <a:p>
            <a:r>
              <a:rPr lang="nb-NO" altLang="ko-KR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 = 96.38</a:t>
            </a:r>
          </a:p>
          <a:p>
            <a:r>
              <a:rPr lang="nb-NO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DenseNet201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 = 63.05</a:t>
            </a:r>
          </a:p>
          <a:p>
            <a:r>
              <a:rPr lang="nb-NO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SwinTransformer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 = 94.44</a:t>
            </a:r>
          </a:p>
          <a:p>
            <a:r>
              <a:rPr lang="nb-NO" altLang="ko-KR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AlexNet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 = 78.05</a:t>
            </a:r>
          </a:p>
        </p:txBody>
      </p:sp>
    </p:spTree>
    <p:extLst>
      <p:ext uri="{BB962C8B-B14F-4D97-AF65-F5344CB8AC3E}">
        <p14:creationId xmlns:p14="http://schemas.microsoft.com/office/powerpoint/2010/main" val="830592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239B9-8136-5462-9964-61967EE1AA24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88CD6-68B1-EC48-8967-536147E28389}"/>
              </a:ext>
            </a:extLst>
          </p:cNvPr>
          <p:cNvSpPr txBox="1"/>
          <p:nvPr/>
        </p:nvSpPr>
        <p:spPr>
          <a:xfrm>
            <a:off x="1770388" y="2466528"/>
            <a:ext cx="53435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efficientnet_b0 </a:t>
            </a:r>
            <a:r>
              <a:rPr lang="nb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96.111</a:t>
            </a:r>
          </a:p>
          <a:p>
            <a:r>
              <a:rPr lang="nb-NO" altLang="ko-KR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 = 96.38</a:t>
            </a:r>
          </a:p>
          <a:p>
            <a:r>
              <a:rPr lang="nb-NO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DenseNet201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 = 63.05</a:t>
            </a:r>
          </a:p>
          <a:p>
            <a:r>
              <a:rPr lang="nb-NO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SwinTransformer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 = 94.44</a:t>
            </a:r>
          </a:p>
          <a:p>
            <a:r>
              <a:rPr lang="nb-NO" altLang="ko-KR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AlexNet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 = 78.05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44FDE-9627-8D22-AB8A-1573FFE12060}"/>
              </a:ext>
            </a:extLst>
          </p:cNvPr>
          <p:cNvSpPr txBox="1"/>
          <p:nvPr/>
        </p:nvSpPr>
        <p:spPr>
          <a:xfrm>
            <a:off x="1430885" y="4723493"/>
            <a:ext cx="861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최종적 </a:t>
            </a:r>
            <a:r>
              <a:rPr lang="en-US" altLang="ko-KR" dirty="0"/>
              <a:t>Test Acc</a:t>
            </a:r>
            <a:r>
              <a:rPr lang="ko-KR" altLang="en-US" dirty="0"/>
              <a:t>만 보았을 땐 성능이 대략적으로 다음과 같이 나왔습니다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nb-NO" altLang="ko-KR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ResNet </a:t>
            </a:r>
            <a:r>
              <a:rPr lang="nb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nb-NO" altLang="ko-KR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efficientnet_b0 </a:t>
            </a:r>
            <a:r>
              <a:rPr lang="nb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nb-NO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SwinTransformer</a:t>
            </a:r>
            <a:r>
              <a:rPr lang="nb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nb-NO" altLang="ko-KR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AlexNet </a:t>
            </a:r>
            <a:r>
              <a:rPr lang="nb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nb-NO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DenseNet201</a:t>
            </a:r>
            <a:r>
              <a:rPr lang="nb-NO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154716-480A-52B8-CBAF-BB11E1B8D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406" y="1686891"/>
            <a:ext cx="3592952" cy="24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37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239B9-8136-5462-9964-61967EE1AA24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8F31E-D191-89AB-A4BB-811E9E331384}"/>
              </a:ext>
            </a:extLst>
          </p:cNvPr>
          <p:cNvSpPr txBox="1"/>
          <p:nvPr/>
        </p:nvSpPr>
        <p:spPr>
          <a:xfrm>
            <a:off x="1969529" y="1297883"/>
            <a:ext cx="86137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nb-NO" altLang="ko-KR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ResNet50 </a:t>
            </a:r>
            <a:r>
              <a:rPr lang="nb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vs</a:t>
            </a:r>
            <a:r>
              <a:rPr lang="nb-NO" altLang="ko-KR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efficientnet_b0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ResNet</a:t>
            </a:r>
            <a:r>
              <a:rPr lang="ko-KR" altLang="en-US" dirty="0"/>
              <a:t>과 </a:t>
            </a:r>
            <a:r>
              <a:rPr lang="en-US" altLang="ko-KR" dirty="0" err="1"/>
              <a:t>efficientnet</a:t>
            </a:r>
            <a:r>
              <a:rPr lang="ko-KR" altLang="en-US" dirty="0"/>
              <a:t>은 성능 측면에서 매우 우수하고 비슷하게 결과가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Efficientnet</a:t>
            </a:r>
            <a:r>
              <a:rPr lang="en-US" altLang="ko-KR" dirty="0"/>
              <a:t> </a:t>
            </a:r>
            <a:r>
              <a:rPr lang="ko-KR" altLang="en-US" dirty="0"/>
              <a:t>은 기본적으로 </a:t>
            </a:r>
            <a:r>
              <a:rPr lang="en-US" altLang="ko-KR" dirty="0"/>
              <a:t>ResNet50</a:t>
            </a:r>
            <a:r>
              <a:rPr lang="ko-KR" altLang="en-US" dirty="0"/>
              <a:t>을 기반으로 </a:t>
            </a:r>
            <a:r>
              <a:rPr lang="en-US" altLang="ko-KR" dirty="0"/>
              <a:t>layer</a:t>
            </a:r>
            <a:r>
              <a:rPr lang="ko-KR" altLang="en-US" dirty="0"/>
              <a:t>수를 더욱 늘리며 정확도 뿐 아니라 추론속도도 향상된 모델이라고 소개가 나옵니다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[ Compared with the widely used </a:t>
            </a:r>
            <a:r>
              <a:rPr lang="en-US" altLang="ko-KR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ResNet-50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 our EfficientNet-B4 improves the top-1 accuracy from 76.3% of ResNet-50 to 82.6% (+6.3%), under similar FLOPS constraint. </a:t>
            </a:r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https://github.com/tensorflow/tpu/tree/master/models/official/efficientnet</a:t>
            </a:r>
            <a:r>
              <a:rPr lang="en-US" altLang="ko-KR" dirty="0"/>
              <a:t> ]</a:t>
            </a:r>
          </a:p>
          <a:p>
            <a:endParaRPr lang="en-US" altLang="ko-KR" dirty="0"/>
          </a:p>
          <a:p>
            <a:r>
              <a:rPr lang="ko-KR" altLang="en-US" dirty="0"/>
              <a:t>저희 실험에서도 </a:t>
            </a:r>
            <a:r>
              <a:rPr lang="en-US" altLang="ko-KR" dirty="0"/>
              <a:t>Loss </a:t>
            </a:r>
            <a:r>
              <a:rPr lang="ko-KR" altLang="en-US" dirty="0"/>
              <a:t>그래프와 </a:t>
            </a:r>
            <a:r>
              <a:rPr lang="en-US" altLang="ko-KR" dirty="0"/>
              <a:t>Acc </a:t>
            </a:r>
            <a:r>
              <a:rPr lang="ko-KR" altLang="en-US" dirty="0"/>
              <a:t>그래프를 보면</a:t>
            </a:r>
            <a:r>
              <a:rPr lang="en-US" altLang="ko-KR" dirty="0"/>
              <a:t>, ResNet50 </a:t>
            </a:r>
            <a:r>
              <a:rPr lang="ko-KR" altLang="en-US" dirty="0"/>
              <a:t>보다 더 빠르게 성능이 향상되는 </a:t>
            </a:r>
            <a:r>
              <a:rPr lang="en-US" altLang="ko-KR" dirty="0" err="1"/>
              <a:t>efficientnet</a:t>
            </a:r>
            <a:r>
              <a:rPr lang="ko-KR" altLang="en-US" dirty="0"/>
              <a:t>을 보실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0250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239B9-8136-5462-9964-61967EE1AA24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8F31E-D191-89AB-A4BB-811E9E331384}"/>
              </a:ext>
            </a:extLst>
          </p:cNvPr>
          <p:cNvSpPr txBox="1"/>
          <p:nvPr/>
        </p:nvSpPr>
        <p:spPr>
          <a:xfrm>
            <a:off x="1916844" y="961785"/>
            <a:ext cx="8613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저희 실험에서도 </a:t>
            </a:r>
            <a:r>
              <a:rPr lang="en-US" altLang="ko-KR" dirty="0"/>
              <a:t>Loss </a:t>
            </a:r>
            <a:r>
              <a:rPr lang="ko-KR" altLang="en-US" dirty="0"/>
              <a:t>그래프와 </a:t>
            </a:r>
            <a:r>
              <a:rPr lang="en-US" altLang="ko-KR" dirty="0"/>
              <a:t>Acc </a:t>
            </a:r>
            <a:r>
              <a:rPr lang="ko-KR" altLang="en-US" dirty="0"/>
              <a:t>그래프를 보면</a:t>
            </a:r>
            <a:r>
              <a:rPr lang="en-US" altLang="ko-KR" dirty="0"/>
              <a:t>, ResNet50 </a:t>
            </a:r>
            <a:r>
              <a:rPr lang="ko-KR" altLang="en-US" dirty="0"/>
              <a:t>보다 더 빠르게 성능이 향상되는 </a:t>
            </a:r>
            <a:r>
              <a:rPr lang="en-US" altLang="ko-KR" dirty="0" err="1"/>
              <a:t>efficientnet</a:t>
            </a:r>
            <a:r>
              <a:rPr lang="ko-KR" altLang="en-US" dirty="0"/>
              <a:t>을 보실 수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1D51A6-12FC-D277-ECF0-1D99691C5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966" y="3378765"/>
            <a:ext cx="5495925" cy="4267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8753AD-F076-19E4-D88F-F604949CA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343" y="1799641"/>
            <a:ext cx="56769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04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239B9-8136-5462-9964-61967EE1AA24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8F31E-D191-89AB-A4BB-811E9E331384}"/>
              </a:ext>
            </a:extLst>
          </p:cNvPr>
          <p:cNvSpPr txBox="1"/>
          <p:nvPr/>
        </p:nvSpPr>
        <p:spPr>
          <a:xfrm>
            <a:off x="1969529" y="1297883"/>
            <a:ext cx="8613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nb-NO" altLang="ko-KR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AlexNet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보다 안 좋은 </a:t>
            </a:r>
            <a:r>
              <a:rPr lang="nb-NO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DenseNet201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????</a:t>
            </a:r>
            <a:endParaRPr lang="nb-NO" altLang="ko-KR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AlexNet</a:t>
            </a:r>
            <a:r>
              <a:rPr lang="ko-KR" altLang="en-US" dirty="0"/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5 convolutional layers + 3 dense layers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로 이루어진 거의 최초의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CNN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모델입니다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 </a:t>
            </a:r>
          </a:p>
          <a:p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그에 반해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/>
              </a:rPr>
              <a:t>DenseNet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/>
              </a:rPr>
              <a:t>ResNet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컨볼루션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방법만 바꾼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발전된 모델로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/>
              </a:rPr>
              <a:t>AlexNet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과는 비교가 안될 정도로 깊은 네트워크와 보다 좋은 성능을 나타냅니다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01A446E-8EAA-000F-9CB3-8C5D53146B64}"/>
                  </a:ext>
                </a:extLst>
              </p14:cNvPr>
              <p14:cNvContentPartPr/>
              <p14:nvPr/>
            </p14:nvContentPartPr>
            <p14:xfrm>
              <a:off x="2160270" y="3897450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01A446E-8EAA-000F-9CB3-8C5D53146B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1270" y="388845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257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239B9-8136-5462-9964-61967EE1AA24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8F31E-D191-89AB-A4BB-811E9E331384}"/>
              </a:ext>
            </a:extLst>
          </p:cNvPr>
          <p:cNvSpPr txBox="1"/>
          <p:nvPr/>
        </p:nvSpPr>
        <p:spPr>
          <a:xfrm>
            <a:off x="1969529" y="1297883"/>
            <a:ext cx="8613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nb-NO" altLang="ko-KR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AlexNet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보다 안 좋은 </a:t>
            </a:r>
            <a:r>
              <a:rPr lang="nb-NO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DenseNet201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????</a:t>
            </a:r>
            <a:endParaRPr lang="nb-NO" altLang="ko-KR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AlexNet</a:t>
            </a:r>
            <a:r>
              <a:rPr lang="ko-KR" altLang="en-US" dirty="0"/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5 convolutional layers + 3 dense layers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로 이루어진 거의 최초의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CNN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모델입니다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 </a:t>
            </a:r>
          </a:p>
          <a:p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그에 반해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/>
              </a:rPr>
              <a:t>DenseNet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/>
              </a:rPr>
              <a:t>ResNet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컨볼루션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방법만 바꾼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발전된 모델로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/>
              </a:rPr>
              <a:t>AlexNet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과는 비교가 안될 정도로 깊은 네트워크와 보다 좋은 성능을 나타냅니다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A905BF-1065-EB92-221E-9ACE9A74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4" y="3927845"/>
            <a:ext cx="5419519" cy="3169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F283E-8824-7F9C-5CA5-365FFA1BF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374" y="3663955"/>
            <a:ext cx="4823806" cy="36678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0DD7157-670B-610A-1078-739A0E6E7AE9}"/>
                  </a:ext>
                </a:extLst>
              </p14:cNvPr>
              <p14:cNvContentPartPr/>
              <p14:nvPr/>
            </p14:nvContentPartPr>
            <p14:xfrm>
              <a:off x="5873670" y="6536610"/>
              <a:ext cx="802800" cy="6764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0DD7157-670B-610A-1078-739A0E6E7A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4670" y="6527970"/>
                <a:ext cx="82044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BD4DA1F6-E57D-F8AC-2F4A-4F71D7BF0DEA}"/>
                  </a:ext>
                </a:extLst>
              </p14:cNvPr>
              <p14:cNvContentPartPr/>
              <p14:nvPr/>
            </p14:nvContentPartPr>
            <p14:xfrm>
              <a:off x="5817510" y="6940530"/>
              <a:ext cx="218880" cy="2149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BD4DA1F6-E57D-F8AC-2F4A-4F71D7BF0D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8510" y="6931890"/>
                <a:ext cx="2365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2411BEB7-EEE2-CDD2-3C93-C5666F6A01F5}"/>
                  </a:ext>
                </a:extLst>
              </p14:cNvPr>
              <p14:cNvContentPartPr/>
              <p14:nvPr/>
            </p14:nvContentPartPr>
            <p14:xfrm>
              <a:off x="5954310" y="6994890"/>
              <a:ext cx="2943360" cy="504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2411BEB7-EEE2-CDD2-3C93-C5666F6A01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45310" y="6985890"/>
                <a:ext cx="29610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2254C00-3416-25B7-0C58-5F7401B60325}"/>
                  </a:ext>
                </a:extLst>
              </p14:cNvPr>
              <p14:cNvContentPartPr/>
              <p14:nvPr/>
            </p14:nvContentPartPr>
            <p14:xfrm>
              <a:off x="8400150" y="6570810"/>
              <a:ext cx="985320" cy="5965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2254C00-3416-25B7-0C58-5F7401B603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91150" y="6562170"/>
                <a:ext cx="1002960" cy="6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762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476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금속 표면</a:t>
            </a:r>
            <a:r>
              <a:rPr lang="en-US" altLang="ko-KR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239B9-8136-5462-9964-61967EE1AA24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8F31E-D191-89AB-A4BB-811E9E331384}"/>
              </a:ext>
            </a:extLst>
          </p:cNvPr>
          <p:cNvSpPr txBox="1"/>
          <p:nvPr/>
        </p:nvSpPr>
        <p:spPr>
          <a:xfrm>
            <a:off x="1969529" y="1297883"/>
            <a:ext cx="86137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nb-NO" altLang="ko-KR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AlexNet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보다 안 좋은 </a:t>
            </a:r>
            <a:r>
              <a:rPr lang="nb-NO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DenseNet201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????</a:t>
            </a:r>
            <a:endParaRPr lang="nb-NO" altLang="ko-KR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ko-KR" altLang="en-US" dirty="0"/>
              <a:t>어째서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최적화 되지 않은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실제로 이번 실험에서 </a:t>
            </a:r>
            <a:r>
              <a:rPr lang="en-US" altLang="ko-KR" dirty="0" err="1"/>
              <a:t>AlexNet</a:t>
            </a:r>
            <a:r>
              <a:rPr lang="ko-KR" altLang="en-US" dirty="0"/>
              <a:t>과 </a:t>
            </a:r>
            <a:r>
              <a:rPr lang="en-US" altLang="ko-KR" dirty="0" err="1"/>
              <a:t>DenseNet</a:t>
            </a:r>
            <a:r>
              <a:rPr lang="ko-KR" altLang="en-US" dirty="0"/>
              <a:t>은 </a:t>
            </a:r>
            <a:br>
              <a:rPr lang="en-US" altLang="ko-KR" dirty="0"/>
            </a:br>
            <a:r>
              <a:rPr lang="ko-KR" altLang="en-US" dirty="0"/>
              <a:t>거의 비슷한 </a:t>
            </a:r>
            <a:r>
              <a:rPr lang="ko-KR" altLang="en-US" dirty="0" err="1"/>
              <a:t>옵티마이저</a:t>
            </a:r>
            <a:r>
              <a:rPr lang="ko-KR" altLang="en-US" dirty="0"/>
              <a:t> </a:t>
            </a:r>
            <a:r>
              <a:rPr lang="en-US" altLang="ko-KR" dirty="0"/>
              <a:t>SGD, LR, </a:t>
            </a:r>
            <a:r>
              <a:rPr lang="ko-KR" altLang="en-US" dirty="0"/>
              <a:t>스케줄러</a:t>
            </a:r>
            <a:r>
              <a:rPr lang="en-US" altLang="ko-KR" dirty="0"/>
              <a:t>, </a:t>
            </a:r>
            <a:r>
              <a:rPr lang="ko-KR" altLang="en-US" dirty="0"/>
              <a:t>손실함수를 사용하였습니다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실제로 초반부 </a:t>
            </a:r>
            <a:r>
              <a:rPr lang="en-US" altLang="ko-KR" dirty="0" err="1"/>
              <a:t>DenseNet</a:t>
            </a:r>
            <a:r>
              <a:rPr lang="ko-KR" altLang="en-US" dirty="0"/>
              <a:t>의 성능이 너무 좋지 않게 나와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인터넷을 참고하여 손실함수를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Spoqa Han Sans"/>
              </a:rPr>
              <a:t>CrossEntropyLoss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Spoqa Han Sans"/>
              </a:rPr>
              <a:t>로 바꾸고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Spoqa Han Sans"/>
              </a:rPr>
              <a:t>LR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Spoqa Han Sans"/>
              </a:rPr>
              <a:t>도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Spoqa Han Sans"/>
              </a:rPr>
              <a:t>AlexNet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Spoqa Han Sans"/>
              </a:rPr>
              <a:t>에 비해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Spoqa Han Sans"/>
              </a:rPr>
              <a:t>10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Spoqa Han Sans"/>
              </a:rPr>
              <a:t>배 이상으로 바꾸자</a:t>
            </a:r>
            <a:r>
              <a:rPr lang="en-US" altLang="ko-KR" dirty="0">
                <a:solidFill>
                  <a:srgbClr val="24292E"/>
                </a:solidFill>
                <a:latin typeface="Spoqa Han Sans"/>
              </a:rPr>
              <a:t> </a:t>
            </a:r>
            <a:r>
              <a:rPr lang="ko-KR" altLang="en-US" dirty="0">
                <a:solidFill>
                  <a:srgbClr val="24292E"/>
                </a:solidFill>
                <a:latin typeface="Spoqa Han Sans"/>
              </a:rPr>
              <a:t>성능이 </a:t>
            </a:r>
            <a:r>
              <a:rPr lang="en-US" altLang="ko-KR" dirty="0">
                <a:solidFill>
                  <a:srgbClr val="24292E"/>
                </a:solidFill>
                <a:latin typeface="Spoqa Han Sans"/>
              </a:rPr>
              <a:t>3</a:t>
            </a:r>
            <a:r>
              <a:rPr lang="ko-KR" altLang="en-US" dirty="0">
                <a:solidFill>
                  <a:srgbClr val="24292E"/>
                </a:solidFill>
                <a:latin typeface="Spoqa Han Sans"/>
              </a:rPr>
              <a:t>배 가까이 달라지는 것을 확인하였습니다</a:t>
            </a:r>
            <a:r>
              <a:rPr lang="en-US" altLang="ko-KR" dirty="0">
                <a:solidFill>
                  <a:srgbClr val="24292E"/>
                </a:solidFill>
                <a:latin typeface="Spoqa Han Sans"/>
              </a:rPr>
              <a:t>.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46BC7E-60A1-E316-2B7C-607816BD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318" y="5629592"/>
            <a:ext cx="2543175" cy="247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F7F858-D64F-4A5B-6208-DB0A1BF05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1" y="5534342"/>
            <a:ext cx="2543175" cy="43815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9AF89BB-3583-364F-8312-47C9067DFA58}"/>
              </a:ext>
            </a:extLst>
          </p:cNvPr>
          <p:cNvSpPr/>
          <p:nvPr/>
        </p:nvSpPr>
        <p:spPr>
          <a:xfrm>
            <a:off x="3143250" y="5629593"/>
            <a:ext cx="74295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8E9E585-F231-387D-6206-DE181CB25002}"/>
              </a:ext>
            </a:extLst>
          </p:cNvPr>
          <p:cNvSpPr/>
          <p:nvPr/>
        </p:nvSpPr>
        <p:spPr>
          <a:xfrm>
            <a:off x="6805611" y="5629592"/>
            <a:ext cx="74295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D80B0B-8867-DFB1-D0DF-8BE4BCFAE794}"/>
              </a:ext>
            </a:extLst>
          </p:cNvPr>
          <p:cNvSpPr txBox="1"/>
          <p:nvPr/>
        </p:nvSpPr>
        <p:spPr>
          <a:xfrm>
            <a:off x="7736679" y="5430251"/>
            <a:ext cx="5343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altLang="ko-KR" b="1" dirty="0">
                <a:effectLst/>
                <a:latin typeface="Consolas" panose="020B0609020204030204" pitchFamily="49" charset="0"/>
              </a:rPr>
              <a:t>( 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최종 </a:t>
            </a:r>
            <a:r>
              <a:rPr lang="en-US" altLang="ko-KR" b="1" dirty="0">
                <a:effectLst/>
                <a:latin typeface="Consolas" panose="020B0609020204030204" pitchFamily="49" charset="0"/>
              </a:rPr>
              <a:t>)</a:t>
            </a:r>
            <a:endParaRPr lang="nb-NO" altLang="ko-KR" b="1" dirty="0">
              <a:effectLst/>
              <a:latin typeface="Consolas" panose="020B0609020204030204" pitchFamily="49" charset="0"/>
            </a:endParaRPr>
          </a:p>
          <a:p>
            <a:r>
              <a:rPr lang="nb-NO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DenseNet201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 = 63.05 </a:t>
            </a:r>
          </a:p>
        </p:txBody>
      </p:sp>
    </p:spTree>
    <p:extLst>
      <p:ext uri="{BB962C8B-B14F-4D97-AF65-F5344CB8AC3E}">
        <p14:creationId xmlns:p14="http://schemas.microsoft.com/office/powerpoint/2010/main" val="2047003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94C6E46-0870-41B5-B822-693B85C92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6B63D52-9475-41F9-8543-C90329CDB64A}"/>
              </a:ext>
            </a:extLst>
          </p:cNvPr>
          <p:cNvSpPr/>
          <p:nvPr/>
        </p:nvSpPr>
        <p:spPr>
          <a:xfrm>
            <a:off x="1042416" y="1847088"/>
            <a:ext cx="9649397" cy="38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C001AC-A46C-4043-AFD8-26D78C71B56F}"/>
              </a:ext>
            </a:extLst>
          </p:cNvPr>
          <p:cNvSpPr/>
          <p:nvPr/>
        </p:nvSpPr>
        <p:spPr>
          <a:xfrm>
            <a:off x="2052" y="1856553"/>
            <a:ext cx="894060" cy="38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78693F-842B-4B8D-8BB7-C716CDCF3338}"/>
              </a:ext>
            </a:extLst>
          </p:cNvPr>
          <p:cNvSpPr/>
          <p:nvPr/>
        </p:nvSpPr>
        <p:spPr>
          <a:xfrm>
            <a:off x="2758550" y="2564485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 </a:t>
            </a:r>
            <a:r>
              <a:rPr lang="ko-KR" altLang="en-US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금속 표면</a:t>
            </a:r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endParaRPr lang="ko-KR" altLang="en-US" sz="1400" b="1" i="1" dirty="0">
              <a:solidFill>
                <a:srgbClr val="C6DAD4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F22AD9-0C40-4A2E-86D1-4E9160830A0D}"/>
              </a:ext>
            </a:extLst>
          </p:cNvPr>
          <p:cNvSpPr/>
          <p:nvPr/>
        </p:nvSpPr>
        <p:spPr>
          <a:xfrm>
            <a:off x="4050047" y="2484371"/>
            <a:ext cx="1241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전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A1AC4F-E86A-4C4E-A8F8-5C2215ED0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3" y="1835209"/>
            <a:ext cx="618745" cy="388925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7FB3DE-CE77-4A2F-A731-44B33A808EF0}"/>
              </a:ext>
            </a:extLst>
          </p:cNvPr>
          <p:cNvSpPr/>
          <p:nvPr/>
        </p:nvSpPr>
        <p:spPr>
          <a:xfrm>
            <a:off x="6284733" y="2564485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</a:t>
            </a:r>
            <a:r>
              <a:rPr lang="ko-KR" altLang="en-US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얼굴 분류</a:t>
            </a:r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endParaRPr lang="ko-KR" altLang="en-US" sz="1400" b="1" i="1" dirty="0">
              <a:solidFill>
                <a:srgbClr val="C6DAD4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201A98-C385-4615-90A0-985E57CD2126}"/>
              </a:ext>
            </a:extLst>
          </p:cNvPr>
          <p:cNvCxnSpPr/>
          <p:nvPr/>
        </p:nvCxnSpPr>
        <p:spPr>
          <a:xfrm>
            <a:off x="2866030" y="2484371"/>
            <a:ext cx="907576" cy="0"/>
          </a:xfrm>
          <a:prstGeom prst="line">
            <a:avLst/>
          </a:prstGeom>
          <a:ln w="28575">
            <a:solidFill>
              <a:srgbClr val="C6DAD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494444A-91B7-4DF1-8C3F-552E7909A66B}"/>
              </a:ext>
            </a:extLst>
          </p:cNvPr>
          <p:cNvCxnSpPr/>
          <p:nvPr/>
        </p:nvCxnSpPr>
        <p:spPr>
          <a:xfrm>
            <a:off x="6375732" y="2484371"/>
            <a:ext cx="907576" cy="0"/>
          </a:xfrm>
          <a:prstGeom prst="line">
            <a:avLst/>
          </a:prstGeom>
          <a:ln w="28575">
            <a:solidFill>
              <a:srgbClr val="C6DAD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85503F9-A933-4378-8E76-6302A777DAF9}"/>
              </a:ext>
            </a:extLst>
          </p:cNvPr>
          <p:cNvSpPr/>
          <p:nvPr/>
        </p:nvSpPr>
        <p:spPr>
          <a:xfrm>
            <a:off x="7640054" y="2395208"/>
            <a:ext cx="1241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전 처리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547261-410B-BDD0-B6AA-F26DCBBD9781}"/>
              </a:ext>
            </a:extLst>
          </p:cNvPr>
          <p:cNvSpPr/>
          <p:nvPr/>
        </p:nvSpPr>
        <p:spPr>
          <a:xfrm>
            <a:off x="4050047" y="2834804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사용 모델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807852-4158-E07E-A2AB-E2BDAB956C31}"/>
              </a:ext>
            </a:extLst>
          </p:cNvPr>
          <p:cNvSpPr/>
          <p:nvPr/>
        </p:nvSpPr>
        <p:spPr>
          <a:xfrm>
            <a:off x="7635541" y="3020666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사용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4EF164-7C41-DAEC-E98B-6D8C457C16B8}"/>
              </a:ext>
            </a:extLst>
          </p:cNvPr>
          <p:cNvSpPr/>
          <p:nvPr/>
        </p:nvSpPr>
        <p:spPr>
          <a:xfrm>
            <a:off x="7635541" y="3359220"/>
            <a:ext cx="1361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성능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42730D-34BC-2BB7-72F5-EBFE8F09447B}"/>
              </a:ext>
            </a:extLst>
          </p:cNvPr>
          <p:cNvSpPr/>
          <p:nvPr/>
        </p:nvSpPr>
        <p:spPr>
          <a:xfrm>
            <a:off x="7635541" y="2739701"/>
            <a:ext cx="15087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Test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이미지 수집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638EDD-9B72-5885-6C69-52C6B11526BC}"/>
              </a:ext>
            </a:extLst>
          </p:cNvPr>
          <p:cNvSpPr/>
          <p:nvPr/>
        </p:nvSpPr>
        <p:spPr>
          <a:xfrm>
            <a:off x="4050047" y="3185237"/>
            <a:ext cx="1361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성능 비교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A15888-3B49-3F43-7CF2-C81311F0E5BC}"/>
              </a:ext>
            </a:extLst>
          </p:cNvPr>
          <p:cNvSpPr/>
          <p:nvPr/>
        </p:nvSpPr>
        <p:spPr>
          <a:xfrm>
            <a:off x="4050047" y="3494912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ECEF54-FA9D-776C-951B-FE5EF7504C8E}"/>
              </a:ext>
            </a:extLst>
          </p:cNvPr>
          <p:cNvSpPr/>
          <p:nvPr/>
        </p:nvSpPr>
        <p:spPr>
          <a:xfrm>
            <a:off x="7634120" y="3692933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70162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4833" y="2280014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직접 촬영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87998" y="2280013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Kaggle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8E5AAC-C570-F2E0-2870-15D4F827DFE1}"/>
              </a:ext>
            </a:extLst>
          </p:cNvPr>
          <p:cNvSpPr/>
          <p:nvPr/>
        </p:nvSpPr>
        <p:spPr>
          <a:xfrm>
            <a:off x="4578709" y="1015535"/>
            <a:ext cx="1534394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데이터 수집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72D61D-1DAB-957E-98F8-58D8B7382DFC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1789775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61F9-EFAC-78A2-F23E-149C42EA0E53}"/>
              </a:ext>
            </a:extLst>
          </p:cNvPr>
          <p:cNvSpPr/>
          <p:nvPr/>
        </p:nvSpPr>
        <p:spPr>
          <a:xfrm>
            <a:off x="4271837" y="227850"/>
            <a:ext cx="4196983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 처리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–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추가수집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(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불균형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E1F866-6123-1B16-BC31-17FDD50D8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26" y="2707787"/>
            <a:ext cx="5989187" cy="4461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7E1CD5-686D-5709-21DB-232D5DDD4B04}"/>
              </a:ext>
            </a:extLst>
          </p:cNvPr>
          <p:cNvSpPr txBox="1"/>
          <p:nvPr/>
        </p:nvSpPr>
        <p:spPr>
          <a:xfrm>
            <a:off x="2114429" y="1331117"/>
            <a:ext cx="821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다른 나이대에 비해 </a:t>
            </a:r>
            <a:r>
              <a:rPr kumimoji="1" lang="en-US" altLang="ko-KR" dirty="0"/>
              <a:t>20,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30</a:t>
            </a:r>
            <a:r>
              <a:rPr kumimoji="1" lang="ko-KR" altLang="en-US" dirty="0"/>
              <a:t>대에 많은 데이터가 </a:t>
            </a:r>
            <a:r>
              <a:rPr kumimoji="1" lang="ko-KR" altLang="en-US" dirty="0" err="1"/>
              <a:t>모여있어</a:t>
            </a:r>
            <a:r>
              <a:rPr kumimoji="1" lang="ko-KR" altLang="en-US" dirty="0"/>
              <a:t> 이에 대한 해결이 필요함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6376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35116B-0812-4A37-55E2-F3003D8F9AAC}"/>
              </a:ext>
            </a:extLst>
          </p:cNvPr>
          <p:cNvSpPr txBox="1"/>
          <p:nvPr/>
        </p:nvSpPr>
        <p:spPr>
          <a:xfrm>
            <a:off x="2029933" y="1515783"/>
            <a:ext cx="7571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나이대별</a:t>
            </a:r>
            <a:r>
              <a:rPr kumimoji="1" lang="ko-KR" altLang="en-US" dirty="0"/>
              <a:t> 동양인 얼굴 이미지를 수집하는데 많은 어려움 있었음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AI HUB</a:t>
            </a:r>
            <a:r>
              <a:rPr kumimoji="1" lang="ko-KR" altLang="en-US" dirty="0"/>
              <a:t> 가족 관계가 알려진 얼굴 이미지 데이터에 나이가 명시되어 있어 </a:t>
            </a:r>
            <a:endParaRPr kumimoji="1" lang="en-US" altLang="ko-KR" dirty="0"/>
          </a:p>
          <a:p>
            <a:r>
              <a:rPr kumimoji="1" lang="ko-KR" altLang="en-US" dirty="0"/>
              <a:t>이 데이터를 가져왔고 나이 성별로 분류 진행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분류</a:t>
            </a:r>
            <a:r>
              <a:rPr kumimoji="1" lang="ko-KR" altLang="en-US" dirty="0"/>
              <a:t>된 이미지에서 </a:t>
            </a:r>
            <a:r>
              <a:rPr kumimoji="1" lang="ko-KR" altLang="en-US"/>
              <a:t>얼굴부분만 </a:t>
            </a:r>
            <a:r>
              <a:rPr kumimoji="1" lang="en-US" altLang="ko-KR" dirty="0"/>
              <a:t>CROP </a:t>
            </a:r>
          </a:p>
          <a:p>
            <a:r>
              <a:rPr kumimoji="1" lang="en-US" altLang="ko-KR" dirty="0"/>
              <a:t>( </a:t>
            </a:r>
            <a:r>
              <a:rPr lang="en-US" altLang="ko-KR" b="0" i="0" dirty="0" err="1">
                <a:solidFill>
                  <a:srgbClr val="27262B"/>
                </a:solidFill>
                <a:effectLst/>
                <a:latin typeface="system-ui"/>
              </a:rPr>
              <a:t>MediaPipe</a:t>
            </a:r>
            <a:r>
              <a:rPr lang="en-US" altLang="ko-KR" b="0" i="0" dirty="0">
                <a:solidFill>
                  <a:srgbClr val="27262B"/>
                </a:solidFill>
                <a:effectLst/>
                <a:latin typeface="system-ui"/>
              </a:rPr>
              <a:t> Face Detection </a:t>
            </a:r>
            <a:r>
              <a:rPr lang="ko-KR" altLang="en-US" b="0" i="0" dirty="0">
                <a:solidFill>
                  <a:srgbClr val="27262B"/>
                </a:solidFill>
                <a:effectLst/>
                <a:latin typeface="system-ui"/>
              </a:rPr>
              <a:t>활용</a:t>
            </a:r>
            <a:r>
              <a:rPr kumimoji="1" lang="en-US" altLang="ko-KR" dirty="0"/>
              <a:t> )</a:t>
            </a:r>
            <a:endParaRPr kumimoji="1" lang="ko-Kore-KR" altLang="en-US" dirty="0"/>
          </a:p>
        </p:txBody>
      </p:sp>
      <p:pic>
        <p:nvPicPr>
          <p:cNvPr id="6" name="그림 5" descr="벽, 사람, 실내, 여자이(가) 표시된 사진&#10;&#10;자동 생성된 설명">
            <a:extLst>
              <a:ext uri="{FF2B5EF4-FFF2-40B4-BE49-F238E27FC236}">
                <a16:creationId xmlns:a16="http://schemas.microsoft.com/office/drawing/2014/main" id="{687C53EB-E63A-534D-6D74-28E7B2CD8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46" y="4848410"/>
            <a:ext cx="2021382" cy="2390963"/>
          </a:xfrm>
          <a:prstGeom prst="rect">
            <a:avLst/>
          </a:prstGeom>
        </p:spPr>
      </p:pic>
      <p:pic>
        <p:nvPicPr>
          <p:cNvPr id="8" name="그림 7" descr="사람, 실내, 젊은, 가장이(가) 표시된 사진&#10;&#10;자동 생성된 설명">
            <a:extLst>
              <a:ext uri="{FF2B5EF4-FFF2-40B4-BE49-F238E27FC236}">
                <a16:creationId xmlns:a16="http://schemas.microsoft.com/office/drawing/2014/main" id="{A3E0E848-CFB3-BF7E-65A0-ACC8147D8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76" y="5033201"/>
            <a:ext cx="2021382" cy="2021382"/>
          </a:xfrm>
          <a:prstGeom prst="rect">
            <a:avLst/>
          </a:prstGeom>
        </p:spPr>
      </p:pic>
      <p:cxnSp>
        <p:nvCxnSpPr>
          <p:cNvPr id="9" name="연결선: 구부러짐 2">
            <a:extLst>
              <a:ext uri="{FF2B5EF4-FFF2-40B4-BE49-F238E27FC236}">
                <a16:creationId xmlns:a16="http://schemas.microsoft.com/office/drawing/2014/main" id="{47F23C53-919C-A6F1-BE5C-44D460FF023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8104028" y="6043892"/>
            <a:ext cx="435948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D4BC6AB-6DD7-7734-5C23-894DB3E20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48" y="4161856"/>
            <a:ext cx="5241810" cy="30071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77B1C3-8844-2016-DB4E-04AFB85E8118}"/>
              </a:ext>
            </a:extLst>
          </p:cNvPr>
          <p:cNvSpPr/>
          <p:nvPr/>
        </p:nvSpPr>
        <p:spPr>
          <a:xfrm>
            <a:off x="4271837" y="227850"/>
            <a:ext cx="4196983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 처리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–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추가수집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(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불균형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)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618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61F9-EFAC-78A2-F23E-149C42EA0E53}"/>
              </a:ext>
            </a:extLst>
          </p:cNvPr>
          <p:cNvSpPr/>
          <p:nvPr/>
        </p:nvSpPr>
        <p:spPr>
          <a:xfrm>
            <a:off x="4533824" y="227849"/>
            <a:ext cx="187262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7ADBFB-D34A-7880-70F4-F634731E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673" y="1384241"/>
            <a:ext cx="3718082" cy="1191122"/>
          </a:xfrm>
          <a:prstGeom prst="rect">
            <a:avLst/>
          </a:prstGeom>
        </p:spPr>
      </p:pic>
      <p:pic>
        <p:nvPicPr>
          <p:cNvPr id="7" name="그림 6" descr="의류, 모자, 머리장식, 검은색이(가) 표시된 사진&#10;&#10;자동 생성된 설명">
            <a:extLst>
              <a:ext uri="{FF2B5EF4-FFF2-40B4-BE49-F238E27FC236}">
                <a16:creationId xmlns:a16="http://schemas.microsoft.com/office/drawing/2014/main" id="{04CBBD5E-F95F-C8D6-E8BA-BC20B5B8B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07" y="1610944"/>
            <a:ext cx="648546" cy="648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F987B0-B57D-C3B3-6548-1B5F90378D07}"/>
              </a:ext>
            </a:extLst>
          </p:cNvPr>
          <p:cNvSpPr txBox="1"/>
          <p:nvPr/>
        </p:nvSpPr>
        <p:spPr>
          <a:xfrm>
            <a:off x="1831673" y="1097348"/>
            <a:ext cx="815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형체를 알아보기 힘들거나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나이와 맞지 않아 보이는 이미지는 최대한 제거</a:t>
            </a: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F7FF193-A19C-BBC8-6CB6-BE66E6E9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824" y="3412467"/>
            <a:ext cx="2532347" cy="2117443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78F1B9EB-E964-6EDC-7C6F-B8747174D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720" y="3764715"/>
            <a:ext cx="1488102" cy="1815157"/>
          </a:xfrm>
          <a:prstGeom prst="rect">
            <a:avLst/>
          </a:prstGeom>
        </p:spPr>
      </p:pic>
      <p:pic>
        <p:nvPicPr>
          <p:cNvPr id="18" name="그림 17" descr="텍스트, 실외, 스크린샷, 명판이(가) 표시된 사진&#10;&#10;자동 생성된 설명">
            <a:extLst>
              <a:ext uri="{FF2B5EF4-FFF2-40B4-BE49-F238E27FC236}">
                <a16:creationId xmlns:a16="http://schemas.microsoft.com/office/drawing/2014/main" id="{409A8386-9A87-CB02-952A-1A0AC96A62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824" y="5579872"/>
            <a:ext cx="3984219" cy="1412014"/>
          </a:xfrm>
          <a:prstGeom prst="rect">
            <a:avLst/>
          </a:prstGeom>
        </p:spPr>
      </p:pic>
      <p:pic>
        <p:nvPicPr>
          <p:cNvPr id="20" name="그림 19" descr="사람, 모니터, 화면, 어두운이(가) 표시된 사진&#10;&#10;자동 생성된 설명">
            <a:extLst>
              <a:ext uri="{FF2B5EF4-FFF2-40B4-BE49-F238E27FC236}">
                <a16:creationId xmlns:a16="http://schemas.microsoft.com/office/drawing/2014/main" id="{D58957BC-5069-44BF-ADD8-B87C94F05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47" y="5629019"/>
            <a:ext cx="14224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3D9496-E574-87F1-5157-DDD4A2F3ED2C}"/>
              </a:ext>
            </a:extLst>
          </p:cNvPr>
          <p:cNvSpPr txBox="1"/>
          <p:nvPr/>
        </p:nvSpPr>
        <p:spPr>
          <a:xfrm>
            <a:off x="1831673" y="2599602"/>
            <a:ext cx="862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224</a:t>
            </a:r>
            <a:r>
              <a:rPr kumimoji="1" lang="en-US" altLang="ko-KR" dirty="0"/>
              <a:t>,224</a:t>
            </a:r>
            <a:r>
              <a:rPr kumimoji="1" lang="ko-KR" altLang="en-US" dirty="0"/>
              <a:t> 크기로 변환과 작은 크기의 이미지에는 </a:t>
            </a:r>
            <a:r>
              <a:rPr kumimoji="1" lang="en-US" altLang="ko-KR" dirty="0"/>
              <a:t>padding</a:t>
            </a:r>
            <a:r>
              <a:rPr kumimoji="1" lang="ko-KR" altLang="en-US" dirty="0"/>
              <a:t>을 주었고 동시에 스플릿 진행</a:t>
            </a:r>
            <a:endParaRPr kumimoji="1" lang="ko-Kore-KR" altLang="en-US" dirty="0"/>
          </a:p>
        </p:txBody>
      </p:sp>
      <p:cxnSp>
        <p:nvCxnSpPr>
          <p:cNvPr id="22" name="연결선: 구부러짐 2">
            <a:extLst>
              <a:ext uri="{FF2B5EF4-FFF2-40B4-BE49-F238E27FC236}">
                <a16:creationId xmlns:a16="http://schemas.microsoft.com/office/drawing/2014/main" id="{1C1FCCB0-69BA-8000-E3C6-813307F89524}"/>
              </a:ext>
            </a:extLst>
          </p:cNvPr>
          <p:cNvCxnSpPr>
            <a:cxnSpLocks/>
          </p:cNvCxnSpPr>
          <p:nvPr/>
        </p:nvCxnSpPr>
        <p:spPr>
          <a:xfrm>
            <a:off x="5910674" y="5529910"/>
            <a:ext cx="2619073" cy="1270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671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61F9-EFAC-78A2-F23E-149C42EA0E53}"/>
              </a:ext>
            </a:extLst>
          </p:cNvPr>
          <p:cNvSpPr/>
          <p:nvPr/>
        </p:nvSpPr>
        <p:spPr>
          <a:xfrm>
            <a:off x="4533824" y="227849"/>
            <a:ext cx="187262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Data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 처리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178F1FB4-8667-4DAA-F976-CC0431625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67417"/>
              </p:ext>
            </p:extLst>
          </p:nvPr>
        </p:nvGraphicFramePr>
        <p:xfrm>
          <a:off x="1777088" y="4747960"/>
          <a:ext cx="8254048" cy="14838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50368">
                  <a:extLst>
                    <a:ext uri="{9D8B030D-6E8A-4147-A177-3AD203B41FA5}">
                      <a16:colId xmlns:a16="http://schemas.microsoft.com/office/drawing/2014/main" val="2557148739"/>
                    </a:ext>
                  </a:extLst>
                </a:gridCol>
                <a:gridCol w="750368">
                  <a:extLst>
                    <a:ext uri="{9D8B030D-6E8A-4147-A177-3AD203B41FA5}">
                      <a16:colId xmlns:a16="http://schemas.microsoft.com/office/drawing/2014/main" val="2654842881"/>
                    </a:ext>
                  </a:extLst>
                </a:gridCol>
                <a:gridCol w="750368">
                  <a:extLst>
                    <a:ext uri="{9D8B030D-6E8A-4147-A177-3AD203B41FA5}">
                      <a16:colId xmlns:a16="http://schemas.microsoft.com/office/drawing/2014/main" val="3870361750"/>
                    </a:ext>
                  </a:extLst>
                </a:gridCol>
                <a:gridCol w="750368">
                  <a:extLst>
                    <a:ext uri="{9D8B030D-6E8A-4147-A177-3AD203B41FA5}">
                      <a16:colId xmlns:a16="http://schemas.microsoft.com/office/drawing/2014/main" val="2216717961"/>
                    </a:ext>
                  </a:extLst>
                </a:gridCol>
                <a:gridCol w="750368">
                  <a:extLst>
                    <a:ext uri="{9D8B030D-6E8A-4147-A177-3AD203B41FA5}">
                      <a16:colId xmlns:a16="http://schemas.microsoft.com/office/drawing/2014/main" val="953507772"/>
                    </a:ext>
                  </a:extLst>
                </a:gridCol>
                <a:gridCol w="750368">
                  <a:extLst>
                    <a:ext uri="{9D8B030D-6E8A-4147-A177-3AD203B41FA5}">
                      <a16:colId xmlns:a16="http://schemas.microsoft.com/office/drawing/2014/main" val="1403573122"/>
                    </a:ext>
                  </a:extLst>
                </a:gridCol>
                <a:gridCol w="750368">
                  <a:extLst>
                    <a:ext uri="{9D8B030D-6E8A-4147-A177-3AD203B41FA5}">
                      <a16:colId xmlns:a16="http://schemas.microsoft.com/office/drawing/2014/main" val="2233632934"/>
                    </a:ext>
                  </a:extLst>
                </a:gridCol>
                <a:gridCol w="750368">
                  <a:extLst>
                    <a:ext uri="{9D8B030D-6E8A-4147-A177-3AD203B41FA5}">
                      <a16:colId xmlns:a16="http://schemas.microsoft.com/office/drawing/2014/main" val="4133202786"/>
                    </a:ext>
                  </a:extLst>
                </a:gridCol>
                <a:gridCol w="750368">
                  <a:extLst>
                    <a:ext uri="{9D8B030D-6E8A-4147-A177-3AD203B41FA5}">
                      <a16:colId xmlns:a16="http://schemas.microsoft.com/office/drawing/2014/main" val="2294096197"/>
                    </a:ext>
                  </a:extLst>
                </a:gridCol>
                <a:gridCol w="750368">
                  <a:extLst>
                    <a:ext uri="{9D8B030D-6E8A-4147-A177-3AD203B41FA5}">
                      <a16:colId xmlns:a16="http://schemas.microsoft.com/office/drawing/2014/main" val="1760510285"/>
                    </a:ext>
                  </a:extLst>
                </a:gridCol>
                <a:gridCol w="750368">
                  <a:extLst>
                    <a:ext uri="{9D8B030D-6E8A-4147-A177-3AD203B41FA5}">
                      <a16:colId xmlns:a16="http://schemas.microsoft.com/office/drawing/2014/main" val="2798849779"/>
                    </a:ext>
                  </a:extLst>
                </a:gridCol>
              </a:tblGrid>
              <a:tr h="67947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 남</a:t>
                      </a:r>
                      <a:endParaRPr lang="ko-Kore-KR" altLang="en-US" dirty="0"/>
                    </a:p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 여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3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 남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3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 여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 남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 여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 남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5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 여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6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남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6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40574"/>
                  </a:ext>
                </a:extLst>
              </a:tr>
              <a:tr h="370557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train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1514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1500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1590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1500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1524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1500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1671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1508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1112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1668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29096"/>
                  </a:ext>
                </a:extLst>
              </a:tr>
              <a:tr h="370557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valid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426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381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418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378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279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419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7442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A3577F-AB3F-1263-0075-562CEAA2CFE2}"/>
              </a:ext>
            </a:extLst>
          </p:cNvPr>
          <p:cNvSpPr txBox="1"/>
          <p:nvPr/>
        </p:nvSpPr>
        <p:spPr>
          <a:xfrm>
            <a:off x="2049971" y="1423450"/>
            <a:ext cx="770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 불균형을 해소하고자 최대한 이미지를 수집했지만 데이터 수 부족</a:t>
            </a:r>
            <a:endParaRPr kumimoji="1" lang="en-US" altLang="ko-KR" dirty="0"/>
          </a:p>
          <a:p>
            <a:r>
              <a:rPr kumimoji="1" lang="ko-KR" altLang="en-US" dirty="0"/>
              <a:t>데이터 불균형을 고려하여 아래 표와 같이 데이터 수 조정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197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61F9-EFAC-78A2-F23E-149C42EA0E53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사용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7E677F-54E3-5B81-C070-709D058990CF}"/>
              </a:ext>
            </a:extLst>
          </p:cNvPr>
          <p:cNvSpPr txBox="1"/>
          <p:nvPr/>
        </p:nvSpPr>
        <p:spPr>
          <a:xfrm>
            <a:off x="4246539" y="1904403"/>
            <a:ext cx="6166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1. 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efficientnet_b0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ResNet50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3.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DenseNet201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SwinTransformer</a:t>
            </a:r>
            <a:endParaRPr lang="en-US" altLang="ko-KR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5. </a:t>
            </a:r>
            <a:r>
              <a:rPr lang="en-US" altLang="ko-KR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AlexNet</a:t>
            </a:r>
            <a:endParaRPr lang="en-US" altLang="ko-KR" b="0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67035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9D155E-7D22-993A-42E7-5E016B5DBA77}"/>
              </a:ext>
            </a:extLst>
          </p:cNvPr>
          <p:cNvSpPr/>
          <p:nvPr/>
        </p:nvSpPr>
        <p:spPr>
          <a:xfrm>
            <a:off x="4533824" y="227849"/>
            <a:ext cx="2031325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성능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8B4260-81DF-D00E-5400-E206BF1D7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339" y="1105078"/>
            <a:ext cx="7543149" cy="547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15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9D155E-7D22-993A-42E7-5E016B5DBA77}"/>
              </a:ext>
            </a:extLst>
          </p:cNvPr>
          <p:cNvSpPr/>
          <p:nvPr/>
        </p:nvSpPr>
        <p:spPr>
          <a:xfrm>
            <a:off x="4533824" y="227849"/>
            <a:ext cx="2031325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성능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55565A-C8EC-8402-AB44-63643B7A8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409" y="1246187"/>
            <a:ext cx="73247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23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9D155E-7D22-993A-42E7-5E016B5DBA77}"/>
              </a:ext>
            </a:extLst>
          </p:cNvPr>
          <p:cNvSpPr/>
          <p:nvPr/>
        </p:nvSpPr>
        <p:spPr>
          <a:xfrm>
            <a:off x="4533824" y="227849"/>
            <a:ext cx="2031325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성능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2A471-73DE-78FB-7904-80FA7B4C288C}"/>
              </a:ext>
            </a:extLst>
          </p:cNvPr>
          <p:cNvSpPr txBox="1"/>
          <p:nvPr/>
        </p:nvSpPr>
        <p:spPr>
          <a:xfrm>
            <a:off x="74814" y="5920293"/>
            <a:ext cx="53435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efficientnet_b0 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= 25.42</a:t>
            </a:r>
          </a:p>
          <a:p>
            <a:r>
              <a:rPr lang="nb-NO" altLang="ko-KR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nb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36.44</a:t>
            </a:r>
          </a:p>
          <a:p>
            <a:r>
              <a:rPr lang="nb-NO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DenseNet201</a:t>
            </a:r>
            <a:r>
              <a:rPr lang="nb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18.64</a:t>
            </a:r>
          </a:p>
          <a:p>
            <a:r>
              <a:rPr lang="nb-NO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SwinTransformer</a:t>
            </a:r>
            <a:r>
              <a:rPr lang="nb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20.0</a:t>
            </a:r>
          </a:p>
          <a:p>
            <a:r>
              <a:rPr lang="nb-NO" altLang="ko-KR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AlexNet</a:t>
            </a:r>
            <a:r>
              <a:rPr lang="nb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altLang="ko-KR" b="0" dirty="0">
                <a:effectLst/>
                <a:latin typeface="Consolas" panose="020B0609020204030204" pitchFamily="49" charset="0"/>
              </a:rPr>
              <a:t>29.66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1AA2D-B411-200B-C42C-3150E655C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418" y="843468"/>
            <a:ext cx="69056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59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E1BF59-9C38-5CCD-7F7E-DEC287D8E839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90C6D-094E-80A7-2508-BC2023F75333}"/>
              </a:ext>
            </a:extLst>
          </p:cNvPr>
          <p:cNvSpPr txBox="1"/>
          <p:nvPr/>
        </p:nvSpPr>
        <p:spPr>
          <a:xfrm>
            <a:off x="1969529" y="1146451"/>
            <a:ext cx="770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이전 문제인 금속탐지에 비해 너무 </a:t>
            </a:r>
            <a:r>
              <a:rPr kumimoji="1" lang="ko-KR" altLang="en-US" sz="2000" b="1" dirty="0" err="1"/>
              <a:t>불균형적인</a:t>
            </a:r>
            <a:r>
              <a:rPr kumimoji="1" lang="ko-KR" altLang="en-US" sz="2000" b="1" dirty="0"/>
              <a:t> 모델의 결과값 도출</a:t>
            </a:r>
            <a:endParaRPr kumimoji="1" lang="en-US" altLang="ko-KR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86178-CE9E-8B2D-15D1-D495F133B51E}"/>
              </a:ext>
            </a:extLst>
          </p:cNvPr>
          <p:cNvSpPr txBox="1"/>
          <p:nvPr/>
        </p:nvSpPr>
        <p:spPr>
          <a:xfrm>
            <a:off x="2829098" y="2472011"/>
            <a:ext cx="96549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/>
              <a:t>이유 분석</a:t>
            </a:r>
            <a:r>
              <a:rPr kumimoji="1" lang="en-US" altLang="ko-KR" sz="8000" dirty="0"/>
              <a:t>.</a:t>
            </a:r>
          </a:p>
          <a:p>
            <a:endParaRPr kumimoji="1" lang="en-US" altLang="ko-KR" sz="8000" dirty="0"/>
          </a:p>
          <a:p>
            <a:r>
              <a:rPr kumimoji="1" lang="ko-KR" altLang="en-US" sz="8000" dirty="0"/>
              <a:t>  어째서</a:t>
            </a:r>
            <a:r>
              <a:rPr kumimoji="1" lang="en-US" altLang="ko-KR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6618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E1BF59-9C38-5CCD-7F7E-DEC287D8E839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90C6D-094E-80A7-2508-BC2023F75333}"/>
              </a:ext>
            </a:extLst>
          </p:cNvPr>
          <p:cNvSpPr txBox="1"/>
          <p:nvPr/>
        </p:nvSpPr>
        <p:spPr>
          <a:xfrm>
            <a:off x="1969529" y="1146451"/>
            <a:ext cx="770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이전 문제인 금속탐지에 비해 너무 </a:t>
            </a:r>
            <a:r>
              <a:rPr kumimoji="1" lang="ko-KR" altLang="en-US" sz="2000" b="1" dirty="0" err="1"/>
              <a:t>불균형적인</a:t>
            </a:r>
            <a:r>
              <a:rPr kumimoji="1" lang="ko-KR" altLang="en-US" sz="2000" b="1" dirty="0"/>
              <a:t> 모델의 결과값 도출</a:t>
            </a:r>
            <a:endParaRPr kumimoji="1" lang="en-US" altLang="ko-KR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51B2A-68DF-7002-0856-53EAE3A711B0}"/>
              </a:ext>
            </a:extLst>
          </p:cNvPr>
          <p:cNvSpPr txBox="1"/>
          <p:nvPr/>
        </p:nvSpPr>
        <p:spPr>
          <a:xfrm>
            <a:off x="1969529" y="2069781"/>
            <a:ext cx="7708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최대한 학습 데이터를 정제한다고 하였으나 발견하지 못한 </a:t>
            </a:r>
            <a:br>
              <a:rPr kumimoji="1" lang="en-US" altLang="ko-KR" dirty="0"/>
            </a:br>
            <a:r>
              <a:rPr kumimoji="1" lang="ko-KR" altLang="en-US" dirty="0"/>
              <a:t>학습에 방해되는 데이터가 있었을 수 있음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br>
              <a:rPr kumimoji="1" lang="en-US" altLang="ko-KR" dirty="0"/>
            </a:br>
            <a:r>
              <a:rPr kumimoji="1" lang="en-US" altLang="ko-KR" dirty="0"/>
              <a:t>ex )                             24</a:t>
            </a:r>
            <a:r>
              <a:rPr kumimoji="1" lang="ko-KR" altLang="en-US" dirty="0"/>
              <a:t>살 여성</a:t>
            </a:r>
            <a:r>
              <a:rPr kumimoji="1" lang="en-US" altLang="ko-KR" dirty="0"/>
              <a:t>,        </a:t>
            </a:r>
            <a:r>
              <a:rPr kumimoji="1" lang="ko-KR" altLang="en-US" dirty="0"/>
              <a:t>담배피는 </a:t>
            </a:r>
            <a:r>
              <a:rPr kumimoji="1" lang="en-US" altLang="ko-KR" dirty="0"/>
              <a:t>16</a:t>
            </a:r>
            <a:r>
              <a:rPr kumimoji="1" lang="ko-KR" altLang="en-US" dirty="0"/>
              <a:t>살 남성</a:t>
            </a:r>
            <a:endParaRPr kumimoji="1" lang="en-US" altLang="ko-KR" dirty="0"/>
          </a:p>
          <a:p>
            <a:r>
              <a:rPr kumimoji="1" lang="en-US" altLang="ko-KR" dirty="0"/>
              <a:t>                                                                ( </a:t>
            </a:r>
            <a:r>
              <a:rPr kumimoji="1" lang="ko-KR" altLang="en-US" dirty="0"/>
              <a:t>비록 학습에 쓰이진 않았으나</a:t>
            </a:r>
            <a:endParaRPr kumimoji="1" lang="en-US" altLang="ko-KR" dirty="0"/>
          </a:p>
          <a:p>
            <a:r>
              <a:rPr kumimoji="1" lang="en-US" altLang="ko-KR" dirty="0"/>
              <a:t>                                                              </a:t>
            </a:r>
            <a:r>
              <a:rPr kumimoji="1" lang="ko-KR" altLang="en-US" dirty="0"/>
              <a:t>                      데이터 신뢰성 하락 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B84189-9E55-9DD0-F422-9501A4BED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969" y="3428365"/>
            <a:ext cx="1228725" cy="1228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7F1502-7E5E-DCF4-5580-6E85D16B2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258" y="4364837"/>
            <a:ext cx="1477328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4833" y="2280014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직접 촬영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87998" y="2280013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Kaggle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8E5AAC-C570-F2E0-2870-15D4F827DFE1}"/>
              </a:ext>
            </a:extLst>
          </p:cNvPr>
          <p:cNvSpPr/>
          <p:nvPr/>
        </p:nvSpPr>
        <p:spPr>
          <a:xfrm>
            <a:off x="4578709" y="1015535"/>
            <a:ext cx="1534394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데이터 수집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D3CE58-F26A-1990-3492-79D84AD85C76}"/>
              </a:ext>
            </a:extLst>
          </p:cNvPr>
          <p:cNvSpPr/>
          <p:nvPr/>
        </p:nvSpPr>
        <p:spPr>
          <a:xfrm>
            <a:off x="4272417" y="3041853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인터넷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45A09B-9356-4172-0FBD-53C37FBA32CC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1596763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E1BF59-9C38-5CCD-7F7E-DEC287D8E839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90C6D-094E-80A7-2508-BC2023F75333}"/>
              </a:ext>
            </a:extLst>
          </p:cNvPr>
          <p:cNvSpPr txBox="1"/>
          <p:nvPr/>
        </p:nvSpPr>
        <p:spPr>
          <a:xfrm>
            <a:off x="1969529" y="1146451"/>
            <a:ext cx="770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큰 차이가 나는 </a:t>
            </a:r>
            <a:r>
              <a:rPr kumimoji="1" lang="en-US" altLang="ko-KR" sz="2000" b="1" dirty="0"/>
              <a:t>Val </a:t>
            </a:r>
            <a:r>
              <a:rPr kumimoji="1" lang="ko-KR" altLang="en-US" sz="2000" b="1" dirty="0"/>
              <a:t>과 </a:t>
            </a:r>
            <a:r>
              <a:rPr kumimoji="1" lang="en-US" altLang="ko-KR" sz="2000" b="1" dirty="0"/>
              <a:t>Test</a:t>
            </a:r>
            <a:r>
              <a:rPr kumimoji="1" lang="ko-KR" altLang="en-US" sz="2000" b="1" dirty="0"/>
              <a:t>의 성능차이</a:t>
            </a:r>
            <a:r>
              <a:rPr kumimoji="1" lang="en-US" altLang="ko-KR" sz="2000" b="1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51B2A-68DF-7002-0856-53EAE3A711B0}"/>
              </a:ext>
            </a:extLst>
          </p:cNvPr>
          <p:cNvSpPr txBox="1"/>
          <p:nvPr/>
        </p:nvSpPr>
        <p:spPr>
          <a:xfrm>
            <a:off x="1916844" y="1748512"/>
            <a:ext cx="7708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   Train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Val </a:t>
            </a:r>
            <a:r>
              <a:rPr kumimoji="1" lang="ko-KR" altLang="en-US" dirty="0"/>
              <a:t>데이터와 괴리감 있는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모델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 startAt="2"/>
            </a:pPr>
            <a:endParaRPr kumimoji="1" lang="en-US" altLang="ko-KR" dirty="0"/>
          </a:p>
          <a:p>
            <a:pPr marL="342900" indent="-342900">
              <a:buAutoNum type="arabicPeriod" startAt="2"/>
            </a:pPr>
            <a:r>
              <a:rPr kumimoji="1" lang="en-US" altLang="ko-KR" dirty="0"/>
              <a:t>Test</a:t>
            </a:r>
            <a:r>
              <a:rPr kumimoji="1" lang="ko-KR" altLang="en-US" dirty="0"/>
              <a:t>로 쓰인 이미지가 일반인이 아닌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연예인 기준이므로 보다 더 나이 판별에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어려울 수 있음</a:t>
            </a:r>
            <a:r>
              <a:rPr kumimoji="1" lang="en-US" altLang="ko-KR" dirty="0"/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ECF5C-780F-2055-9AAA-2AB3A5C128B7}"/>
              </a:ext>
            </a:extLst>
          </p:cNvPr>
          <p:cNvSpPr txBox="1"/>
          <p:nvPr/>
        </p:nvSpPr>
        <p:spPr>
          <a:xfrm>
            <a:off x="1132780" y="3349174"/>
            <a:ext cx="86855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        Ex ) Test</a:t>
            </a:r>
            <a:r>
              <a:rPr kumimoji="1" lang="ko-KR" altLang="en-US" dirty="0"/>
              <a:t>에 쓰인 데이터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40</a:t>
            </a:r>
            <a:r>
              <a:rPr kumimoji="1" lang="ko-KR" altLang="en-US" dirty="0"/>
              <a:t>대 연예인의 이미지</a:t>
            </a:r>
            <a:r>
              <a:rPr kumimoji="1" lang="en-US" altLang="ko-KR" dirty="0"/>
              <a:t>. </a:t>
            </a:r>
          </a:p>
          <a:p>
            <a:pPr marL="342900" indent="-342900">
              <a:buAutoNum type="arabicPeriod" startAt="2"/>
            </a:pPr>
            <a:endParaRPr kumimoji="1" lang="en-US" altLang="ko-KR" dirty="0"/>
          </a:p>
          <a:p>
            <a:r>
              <a:rPr kumimoji="1" lang="en-US" altLang="ko-KR" dirty="0"/>
              <a:t>( </a:t>
            </a:r>
            <a:r>
              <a:rPr kumimoji="1" lang="ko-KR" altLang="en-US" dirty="0"/>
              <a:t>최대한 나이에 맞게 보이는 데이터를 수집하고자 최근 사진 위주로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수집하였으나</a:t>
            </a:r>
            <a:endParaRPr kumimoji="1" lang="en-US" altLang="ko-KR" dirty="0"/>
          </a:p>
          <a:p>
            <a:r>
              <a:rPr kumimoji="1" lang="en-US" altLang="ko-KR" dirty="0"/>
              <a:t>  </a:t>
            </a:r>
            <a:r>
              <a:rPr kumimoji="1" lang="ko-KR" altLang="en-US" dirty="0"/>
              <a:t>연예인들은 너무나 동안인 경우가 많았음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이로 인해 </a:t>
            </a:r>
            <a:r>
              <a:rPr kumimoji="1" lang="en-US" altLang="ko-KR" dirty="0"/>
              <a:t> Acc</a:t>
            </a:r>
            <a:r>
              <a:rPr kumimoji="1" lang="ko-KR" altLang="en-US" dirty="0"/>
              <a:t>가 떨어졌을 가능성 多 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D2A068-E719-9BB5-101B-2A01B8285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549" y="5248406"/>
            <a:ext cx="2160297" cy="21639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F6B3E0-E060-B4BE-F6FF-113D7B6C8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830" y="5139457"/>
            <a:ext cx="2268520" cy="22710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10FE12-AD03-6FC7-4E99-39DEAB27C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35" y="5144664"/>
            <a:ext cx="1919566" cy="22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47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798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얼굴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E1BF59-9C38-5CCD-7F7E-DEC287D8E839}"/>
              </a:ext>
            </a:extLst>
          </p:cNvPr>
          <p:cNvSpPr/>
          <p:nvPr/>
        </p:nvSpPr>
        <p:spPr>
          <a:xfrm>
            <a:off x="4533824" y="227849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결과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90C6D-094E-80A7-2508-BC2023F75333}"/>
              </a:ext>
            </a:extLst>
          </p:cNvPr>
          <p:cNvSpPr txBox="1"/>
          <p:nvPr/>
        </p:nvSpPr>
        <p:spPr>
          <a:xfrm>
            <a:off x="1969529" y="1146451"/>
            <a:ext cx="770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데이터 외 </a:t>
            </a:r>
            <a:r>
              <a:rPr kumimoji="1" lang="ko-KR" altLang="en-US" sz="2000" b="1" dirty="0" err="1"/>
              <a:t>하이퍼</a:t>
            </a:r>
            <a:r>
              <a:rPr kumimoji="1" lang="ko-KR" altLang="en-US" sz="2000" b="1" dirty="0"/>
              <a:t> 파라미터 요인</a:t>
            </a:r>
            <a:r>
              <a:rPr kumimoji="1" lang="en-US" altLang="ko-KR" sz="2000" b="1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51B2A-68DF-7002-0856-53EAE3A711B0}"/>
              </a:ext>
            </a:extLst>
          </p:cNvPr>
          <p:cNvSpPr txBox="1"/>
          <p:nvPr/>
        </p:nvSpPr>
        <p:spPr>
          <a:xfrm>
            <a:off x="1969529" y="2619602"/>
            <a:ext cx="7708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 문제 외 요인으로 앞서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 문제에서도 이야기 했듯</a:t>
            </a:r>
            <a:r>
              <a:rPr kumimoji="1" lang="en-US" altLang="ko-KR" dirty="0"/>
              <a:t>,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최적화된 </a:t>
            </a:r>
            <a:r>
              <a:rPr kumimoji="1" lang="ko-KR" altLang="en-US" dirty="0" err="1"/>
              <a:t>하이퍼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파라미터값을</a:t>
            </a:r>
            <a:r>
              <a:rPr kumimoji="1" lang="ko-KR" altLang="en-US" dirty="0"/>
              <a:t> 찾지 못해서 성능이 낮은 것일 수도 있음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Ex ) </a:t>
            </a:r>
          </a:p>
          <a:p>
            <a:r>
              <a:rPr kumimoji="1" lang="en-US" altLang="ko-KR" dirty="0"/>
              <a:t>Epoch</a:t>
            </a:r>
            <a:r>
              <a:rPr kumimoji="1" lang="ko-KR" altLang="en-US" dirty="0"/>
              <a:t>의 부족</a:t>
            </a:r>
            <a:r>
              <a:rPr kumimoji="1" lang="en-US" altLang="ko-KR" dirty="0"/>
              <a:t>, </a:t>
            </a:r>
            <a:r>
              <a:rPr kumimoji="1" lang="ko-KR" altLang="en-US" dirty="0"/>
              <a:t>러닝 </a:t>
            </a:r>
            <a:r>
              <a:rPr kumimoji="1" lang="ko-KR" altLang="en-US" dirty="0" err="1"/>
              <a:t>레이트의</a:t>
            </a:r>
            <a:r>
              <a:rPr kumimoji="1" lang="ko-KR" altLang="en-US" dirty="0"/>
              <a:t> 적절성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401208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8DBCC15-C70C-4478-844D-F60B5C3F1D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1" y="-21301"/>
            <a:ext cx="10688972" cy="7559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73EC44-13A6-4637-8E6F-782BD462DAB5}"/>
              </a:ext>
            </a:extLst>
          </p:cNvPr>
          <p:cNvSpPr/>
          <p:nvPr/>
        </p:nvSpPr>
        <p:spPr>
          <a:xfrm>
            <a:off x="4086618" y="3481538"/>
            <a:ext cx="25185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THANK YOU.</a:t>
            </a:r>
            <a:endParaRPr lang="ko-KR" altLang="en-US" sz="3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8F1E0D-93CF-41B5-A805-6260DD0F10FD}"/>
              </a:ext>
            </a:extLst>
          </p:cNvPr>
          <p:cNvSpPr/>
          <p:nvPr/>
        </p:nvSpPr>
        <p:spPr>
          <a:xfrm>
            <a:off x="3152775" y="2762250"/>
            <a:ext cx="4381500" cy="20383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6FB05C-6159-45F1-BE79-0EDD4C610AC1}"/>
              </a:ext>
            </a:extLst>
          </p:cNvPr>
          <p:cNvSpPr/>
          <p:nvPr/>
        </p:nvSpPr>
        <p:spPr>
          <a:xfrm>
            <a:off x="3538383" y="4906132"/>
            <a:ext cx="36102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2023.01.18 </a:t>
            </a:r>
            <a:r>
              <a:rPr lang="ko-KR" altLang="en-US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이성규</a:t>
            </a:r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이승현</a:t>
            </a:r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김민정</a:t>
            </a:r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이주형</a:t>
            </a:r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민안세</a:t>
            </a:r>
            <a:endParaRPr lang="ko-KR" altLang="en-US" sz="120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92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4833" y="2280014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직접 촬영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87998" y="2280013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Kaggle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8E5AAC-C570-F2E0-2870-15D4F827DFE1}"/>
              </a:ext>
            </a:extLst>
          </p:cNvPr>
          <p:cNvSpPr/>
          <p:nvPr/>
        </p:nvSpPr>
        <p:spPr>
          <a:xfrm>
            <a:off x="4578709" y="1015535"/>
            <a:ext cx="1534394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데이터 수집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D3CE58-F26A-1990-3492-79D84AD85C76}"/>
              </a:ext>
            </a:extLst>
          </p:cNvPr>
          <p:cNvSpPr/>
          <p:nvPr/>
        </p:nvSpPr>
        <p:spPr>
          <a:xfrm>
            <a:off x="4272417" y="3041853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인터넷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6006F0B-1C21-FF1B-E48A-8B33F870B2DB}"/>
              </a:ext>
            </a:extLst>
          </p:cNvPr>
          <p:cNvSpPr/>
          <p:nvPr/>
        </p:nvSpPr>
        <p:spPr>
          <a:xfrm>
            <a:off x="1849518" y="1518173"/>
            <a:ext cx="7152640" cy="3413760"/>
          </a:xfrm>
          <a:prstGeom prst="ellipse">
            <a:avLst/>
          </a:prstGeom>
          <a:noFill/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E3D7758-9AED-9AD0-287B-8BCD8705C103}"/>
              </a:ext>
            </a:extLst>
          </p:cNvPr>
          <p:cNvCxnSpPr/>
          <p:nvPr/>
        </p:nvCxnSpPr>
        <p:spPr>
          <a:xfrm>
            <a:off x="5345906" y="5019040"/>
            <a:ext cx="3401854" cy="1483360"/>
          </a:xfrm>
          <a:prstGeom prst="bentConnector3">
            <a:avLst>
              <a:gd name="adj1" fmla="val 124"/>
            </a:avLst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0E9DCD-CB44-C81B-C0F4-0835AEDBCCCF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45623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4833" y="2280014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직접 촬영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87998" y="2280013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Kaggle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8E5AAC-C570-F2E0-2870-15D4F827DFE1}"/>
              </a:ext>
            </a:extLst>
          </p:cNvPr>
          <p:cNvSpPr/>
          <p:nvPr/>
        </p:nvSpPr>
        <p:spPr>
          <a:xfrm>
            <a:off x="4578709" y="1015535"/>
            <a:ext cx="1534394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데이터 수집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D3CE58-F26A-1990-3492-79D84AD85C76}"/>
              </a:ext>
            </a:extLst>
          </p:cNvPr>
          <p:cNvSpPr/>
          <p:nvPr/>
        </p:nvSpPr>
        <p:spPr>
          <a:xfrm>
            <a:off x="4272417" y="3041853"/>
            <a:ext cx="2364900" cy="11365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인터넷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6006F0B-1C21-FF1B-E48A-8B33F870B2DB}"/>
              </a:ext>
            </a:extLst>
          </p:cNvPr>
          <p:cNvSpPr/>
          <p:nvPr/>
        </p:nvSpPr>
        <p:spPr>
          <a:xfrm>
            <a:off x="1849518" y="1518173"/>
            <a:ext cx="7152640" cy="3413760"/>
          </a:xfrm>
          <a:prstGeom prst="ellipse">
            <a:avLst/>
          </a:prstGeom>
          <a:noFill/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E3D7758-9AED-9AD0-287B-8BCD8705C103}"/>
              </a:ext>
            </a:extLst>
          </p:cNvPr>
          <p:cNvCxnSpPr/>
          <p:nvPr/>
        </p:nvCxnSpPr>
        <p:spPr>
          <a:xfrm>
            <a:off x="5345906" y="5019040"/>
            <a:ext cx="3401854" cy="1483360"/>
          </a:xfrm>
          <a:prstGeom prst="bentConnector3">
            <a:avLst>
              <a:gd name="adj1" fmla="val 124"/>
            </a:avLst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E7C23B-D1F7-7CA2-6E02-1673451EE3DF}"/>
              </a:ext>
            </a:extLst>
          </p:cNvPr>
          <p:cNvSpPr/>
          <p:nvPr/>
        </p:nvSpPr>
        <p:spPr>
          <a:xfrm>
            <a:off x="9002158" y="6030296"/>
            <a:ext cx="1502900" cy="94420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8E20AF-E54C-F74B-1827-1A0EF91A7DDE}"/>
              </a:ext>
            </a:extLst>
          </p:cNvPr>
          <p:cNvSpPr/>
          <p:nvPr/>
        </p:nvSpPr>
        <p:spPr>
          <a:xfrm>
            <a:off x="4610203" y="6041502"/>
            <a:ext cx="1502900" cy="94420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433557-7605-D1E9-7858-F41F979A0385}"/>
              </a:ext>
            </a:extLst>
          </p:cNvPr>
          <p:cNvSpPr/>
          <p:nvPr/>
        </p:nvSpPr>
        <p:spPr>
          <a:xfrm>
            <a:off x="4182724" y="326001"/>
            <a:ext cx="2800767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전체적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1604193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2309</TotalTime>
  <Words>3033</Words>
  <Application>Microsoft Office PowerPoint</Application>
  <PresentationFormat>사용자 지정</PresentationFormat>
  <Paragraphs>721</Paragraphs>
  <Slides>72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7" baseType="lpstr">
      <vt:lpstr>-apple-system</vt:lpstr>
      <vt:lpstr>Noto Sans CJK KR Bold</vt:lpstr>
      <vt:lpstr>Noto Sans CJK KR Regular</vt:lpstr>
      <vt:lpstr>Noto Sans KR</vt:lpstr>
      <vt:lpstr>Spoqa Han Sans</vt:lpstr>
      <vt:lpstr>system-ui</vt:lpstr>
      <vt:lpstr>ui-monospace</vt:lpstr>
      <vt:lpstr>맑은 고딕</vt:lpstr>
      <vt:lpstr>Arial</vt:lpstr>
      <vt:lpstr>Calibri</vt:lpstr>
      <vt:lpstr>Calibri Light</vt:lpstr>
      <vt:lpstr>Consolas</vt:lpstr>
      <vt:lpstr>Noto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이지은</dc:creator>
  <cp:lastModifiedBy>이성규</cp:lastModifiedBy>
  <cp:revision>93</cp:revision>
  <dcterms:created xsi:type="dcterms:W3CDTF">2017-08-31T00:14:07Z</dcterms:created>
  <dcterms:modified xsi:type="dcterms:W3CDTF">2023-01-18T02:25:03Z</dcterms:modified>
</cp:coreProperties>
</file>